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Aileron" panose="020B0604020202020204" charset="0"/>
      <p:regular r:id="rId40"/>
    </p:embeddedFont>
    <p:embeddedFont>
      <p:font typeface="Aileron Bold" panose="020B0604020202020204" charset="0"/>
      <p:regular r:id="rId41"/>
    </p:embeddedFont>
    <p:embeddedFont>
      <p:font typeface="Aileron Bold Italics" panose="020B0604020202020204" charset="0"/>
      <p:regular r:id="rId42"/>
    </p:embeddedFont>
    <p:embeddedFont>
      <p:font typeface="Aileron Heavy" panose="020B0604020202020204" charset="0"/>
      <p:regular r:id="rId43"/>
    </p:embeddedFont>
    <p:embeddedFont>
      <p:font typeface="Aileron Ultra-Bold" panose="020B0604020202020204" charset="0"/>
      <p:regular r:id="rId44"/>
    </p:embeddedFont>
    <p:embeddedFont>
      <p:font typeface="Akzidenz-Grotesk Bold" panose="020B0604020202020204" charset="0"/>
      <p:regular r:id="rId45"/>
    </p:embeddedFont>
    <p:embeddedFont>
      <p:font typeface="Akzidenz-Grotesk Heavy" panose="020B0604020202020204" charset="0"/>
      <p:regular r:id="rId46"/>
    </p:embeddedFont>
    <p:embeddedFont>
      <p:font typeface="Arimo" panose="020B0604020202020204" charset="0"/>
      <p:regular r:id="rId47"/>
    </p:embeddedFont>
    <p:embeddedFont>
      <p:font typeface="Barlow Condensed Heavy" panose="020B0604020202020204" charset="0"/>
      <p:regular r:id="rId48"/>
    </p:embeddedFont>
    <p:embeddedFont>
      <p:font typeface="Canva Sans" panose="020B0604020202020204" charset="0"/>
      <p:regular r:id="rId49"/>
    </p:embeddedFont>
    <p:embeddedFont>
      <p:font typeface="DM Sans" pitchFamily="2" charset="0"/>
      <p:regular r:id="rId50"/>
    </p:embeddedFont>
    <p:embeddedFont>
      <p:font typeface="DM Sans Bol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468"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6.svg"/></Relationships>
</file>

<file path=ppt/slides/_rels/slide1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image" Target="../media/image54.jpeg"/></Relationships>
</file>

<file path=ppt/slides/_rels/slide1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svg"/><Relationship Id="rId7" Type="http://schemas.openxmlformats.org/officeDocument/2006/relationships/image" Target="../media/image15.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svg"/><Relationship Id="rId7" Type="http://schemas.openxmlformats.org/officeDocument/2006/relationships/image" Target="../media/image15.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sv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4.png"/><Relationship Id="rId5" Type="http://schemas.openxmlformats.org/officeDocument/2006/relationships/image" Target="../media/image1.png"/><Relationship Id="rId10" Type="http://schemas.openxmlformats.org/officeDocument/2006/relationships/image" Target="../media/image13.svg"/><Relationship Id="rId4" Type="http://schemas.openxmlformats.org/officeDocument/2006/relationships/image" Target="../media/image9.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4.gif"/><Relationship Id="rId3" Type="http://schemas.openxmlformats.org/officeDocument/2006/relationships/image" Target="../media/image74.svg"/><Relationship Id="rId7" Type="http://schemas.openxmlformats.org/officeDocument/2006/relationships/image" Target="../media/image15.svg"/><Relationship Id="rId12" Type="http://schemas.openxmlformats.org/officeDocument/2006/relationships/image" Target="../media/image83.png"/><Relationship Id="rId17" Type="http://schemas.openxmlformats.org/officeDocument/2006/relationships/image" Target="../media/image88.svg"/><Relationship Id="rId2" Type="http://schemas.openxmlformats.org/officeDocument/2006/relationships/image" Target="../media/image73.png"/><Relationship Id="rId16"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2.png"/><Relationship Id="rId5" Type="http://schemas.openxmlformats.org/officeDocument/2006/relationships/image" Target="../media/image8.svg"/><Relationship Id="rId15" Type="http://schemas.openxmlformats.org/officeDocument/2006/relationships/image" Target="../media/image86.svg"/><Relationship Id="rId10" Type="http://schemas.openxmlformats.org/officeDocument/2006/relationships/image" Target="../media/image81.svg"/><Relationship Id="rId4" Type="http://schemas.openxmlformats.org/officeDocument/2006/relationships/image" Target="../media/image7.png"/><Relationship Id="rId9" Type="http://schemas.openxmlformats.org/officeDocument/2006/relationships/image" Target="../media/image80.png"/><Relationship Id="rId14"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4.svg"/><Relationship Id="rId7" Type="http://schemas.openxmlformats.org/officeDocument/2006/relationships/image" Target="../media/image15.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90.sv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svg"/><Relationship Id="rId7" Type="http://schemas.openxmlformats.org/officeDocument/2006/relationships/image" Target="../media/image15.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svg"/><Relationship Id="rId7" Type="http://schemas.openxmlformats.org/officeDocument/2006/relationships/image" Target="../media/image96.sv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8.svg"/></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svg"/><Relationship Id="rId7" Type="http://schemas.openxmlformats.org/officeDocument/2006/relationships/image" Target="../media/image15.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2.svg"/><Relationship Id="rId7" Type="http://schemas.openxmlformats.org/officeDocument/2006/relationships/image" Target="../media/image100.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8.svg"/><Relationship Id="rId10" Type="http://schemas.openxmlformats.org/officeDocument/2006/relationships/image" Target="../media/image103.png"/><Relationship Id="rId4" Type="http://schemas.openxmlformats.org/officeDocument/2006/relationships/image" Target="../media/image7.png"/><Relationship Id="rId9" Type="http://schemas.openxmlformats.org/officeDocument/2006/relationships/image" Target="../media/image102.svg"/></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5.gif"/><Relationship Id="rId5" Type="http://schemas.openxmlformats.org/officeDocument/2006/relationships/image" Target="../media/image11.sv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108.gif"/><Relationship Id="rId3" Type="http://schemas.openxmlformats.org/officeDocument/2006/relationships/image" Target="../media/image22.svg"/><Relationship Id="rId7" Type="http://schemas.openxmlformats.org/officeDocument/2006/relationships/image" Target="../media/image107.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30.svg"/><Relationship Id="rId7" Type="http://schemas.openxmlformats.org/officeDocument/2006/relationships/image" Target="../media/image15.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sv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15.svg"/><Relationship Id="rId4" Type="http://schemas.openxmlformats.org/officeDocument/2006/relationships/image" Target="../media/image16.jpe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74.svg"/><Relationship Id="rId7" Type="http://schemas.openxmlformats.org/officeDocument/2006/relationships/image" Target="../media/image15.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1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sv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30.svg"/><Relationship Id="rId7" Type="http://schemas.openxmlformats.org/officeDocument/2006/relationships/image" Target="../media/image15.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15.sv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5.svg"/><Relationship Id="rId18" Type="http://schemas.openxmlformats.org/officeDocument/2006/relationships/image" Target="../media/image124.png"/><Relationship Id="rId3" Type="http://schemas.openxmlformats.org/officeDocument/2006/relationships/image" Target="../media/image117.svg"/><Relationship Id="rId21" Type="http://schemas.openxmlformats.org/officeDocument/2006/relationships/image" Target="../media/image127.svg"/><Relationship Id="rId7" Type="http://schemas.openxmlformats.org/officeDocument/2006/relationships/image" Target="../media/image119.svg"/><Relationship Id="rId12" Type="http://schemas.openxmlformats.org/officeDocument/2006/relationships/image" Target="../media/image114.png"/><Relationship Id="rId17" Type="http://schemas.openxmlformats.org/officeDocument/2006/relationships/image" Target="../media/image123.svg"/><Relationship Id="rId2" Type="http://schemas.openxmlformats.org/officeDocument/2006/relationships/image" Target="../media/image116.png"/><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18.png"/><Relationship Id="rId11" Type="http://schemas.openxmlformats.org/officeDocument/2006/relationships/image" Target="../media/image15.svg"/><Relationship Id="rId5" Type="http://schemas.openxmlformats.org/officeDocument/2006/relationships/image" Target="../media/image30.svg"/><Relationship Id="rId15" Type="http://schemas.openxmlformats.org/officeDocument/2006/relationships/image" Target="../media/image121.svg"/><Relationship Id="rId23" Type="http://schemas.openxmlformats.org/officeDocument/2006/relationships/image" Target="../media/image129.svg"/><Relationship Id="rId10" Type="http://schemas.openxmlformats.org/officeDocument/2006/relationships/image" Target="../media/image14.png"/><Relationship Id="rId19" Type="http://schemas.openxmlformats.org/officeDocument/2006/relationships/image" Target="../media/image125.sv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120.png"/><Relationship Id="rId22" Type="http://schemas.openxmlformats.org/officeDocument/2006/relationships/image" Target="../media/image128.png"/></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5.svg"/><Relationship Id="rId18" Type="http://schemas.openxmlformats.org/officeDocument/2006/relationships/image" Target="../media/image132.png"/><Relationship Id="rId3" Type="http://schemas.openxmlformats.org/officeDocument/2006/relationships/image" Target="../media/image30.svg"/><Relationship Id="rId7" Type="http://schemas.openxmlformats.org/officeDocument/2006/relationships/image" Target="../media/image15.svg"/><Relationship Id="rId12" Type="http://schemas.openxmlformats.org/officeDocument/2006/relationships/image" Target="../media/image124.png"/><Relationship Id="rId17" Type="http://schemas.openxmlformats.org/officeDocument/2006/relationships/image" Target="../media/image131.svg"/><Relationship Id="rId2" Type="http://schemas.openxmlformats.org/officeDocument/2006/relationships/image" Target="../media/image29.png"/><Relationship Id="rId16"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23.svg"/><Relationship Id="rId5" Type="http://schemas.openxmlformats.org/officeDocument/2006/relationships/image" Target="../media/image8.svg"/><Relationship Id="rId15" Type="http://schemas.openxmlformats.org/officeDocument/2006/relationships/image" Target="../media/image129.svg"/><Relationship Id="rId10" Type="http://schemas.openxmlformats.org/officeDocument/2006/relationships/image" Target="../media/image122.png"/><Relationship Id="rId19" Type="http://schemas.openxmlformats.org/officeDocument/2006/relationships/image" Target="../media/image133.svg"/><Relationship Id="rId4" Type="http://schemas.openxmlformats.org/officeDocument/2006/relationships/image" Target="../media/image7.png"/><Relationship Id="rId9" Type="http://schemas.openxmlformats.org/officeDocument/2006/relationships/image" Target="../media/image115.svg"/><Relationship Id="rId14" Type="http://schemas.openxmlformats.org/officeDocument/2006/relationships/image" Target="../media/image128.png"/></Relationships>
</file>

<file path=ppt/slides/_rels/slide3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5.svg"/><Relationship Id="rId18" Type="http://schemas.openxmlformats.org/officeDocument/2006/relationships/image" Target="../media/image118.png"/><Relationship Id="rId3" Type="http://schemas.openxmlformats.org/officeDocument/2006/relationships/image" Target="../media/image30.svg"/><Relationship Id="rId7" Type="http://schemas.openxmlformats.org/officeDocument/2006/relationships/image" Target="../media/image15.svg"/><Relationship Id="rId12" Type="http://schemas.openxmlformats.org/officeDocument/2006/relationships/image" Target="../media/image124.png"/><Relationship Id="rId17" Type="http://schemas.openxmlformats.org/officeDocument/2006/relationships/image" Target="../media/image135.svg"/><Relationship Id="rId2" Type="http://schemas.openxmlformats.org/officeDocument/2006/relationships/image" Target="../media/image29.png"/><Relationship Id="rId16"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23.svg"/><Relationship Id="rId5" Type="http://schemas.openxmlformats.org/officeDocument/2006/relationships/image" Target="../media/image8.svg"/><Relationship Id="rId15" Type="http://schemas.openxmlformats.org/officeDocument/2006/relationships/image" Target="../media/image129.svg"/><Relationship Id="rId10" Type="http://schemas.openxmlformats.org/officeDocument/2006/relationships/image" Target="../media/image122.png"/><Relationship Id="rId19" Type="http://schemas.openxmlformats.org/officeDocument/2006/relationships/image" Target="../media/image119.svg"/><Relationship Id="rId4" Type="http://schemas.openxmlformats.org/officeDocument/2006/relationships/image" Target="../media/image7.png"/><Relationship Id="rId9" Type="http://schemas.openxmlformats.org/officeDocument/2006/relationships/image" Target="../media/image115.svg"/><Relationship Id="rId14" Type="http://schemas.openxmlformats.org/officeDocument/2006/relationships/image" Target="../media/image128.png"/></Relationships>
</file>

<file path=ppt/slides/_rels/slide3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8.svg"/><Relationship Id="rId7" Type="http://schemas.openxmlformats.org/officeDocument/2006/relationships/image" Target="../media/image137.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1.svg"/><Relationship Id="rId10" Type="http://schemas.openxmlformats.org/officeDocument/2006/relationships/image" Target="../media/image140.png"/><Relationship Id="rId4" Type="http://schemas.openxmlformats.org/officeDocument/2006/relationships/image" Target="../media/image10.png"/><Relationship Id="rId9" Type="http://schemas.openxmlformats.org/officeDocument/2006/relationships/image" Target="../media/image139.sv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svg"/><Relationship Id="rId7" Type="http://schemas.openxmlformats.org/officeDocument/2006/relationships/image" Target="../media/image2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svg"/><Relationship Id="rId7" Type="http://schemas.openxmlformats.org/officeDocument/2006/relationships/image" Target="../media/image3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70689" y="3992810"/>
            <a:ext cx="9346622" cy="2039612"/>
          </a:xfrm>
          <a:prstGeom prst="rect">
            <a:avLst/>
          </a:prstGeom>
        </p:spPr>
        <p:txBody>
          <a:bodyPr lIns="0" tIns="0" rIns="0" bIns="0" rtlCol="0" anchor="t">
            <a:spAutoFit/>
          </a:bodyPr>
          <a:lstStyle/>
          <a:p>
            <a:pPr algn="ctr">
              <a:lnSpc>
                <a:spcPts val="14658"/>
              </a:lnSpc>
            </a:pPr>
            <a:r>
              <a:rPr lang="en-US" sz="16848" b="1">
                <a:solidFill>
                  <a:srgbClr val="0E2F5F"/>
                </a:solidFill>
                <a:latin typeface="Barlow Condensed Heavy"/>
                <a:ea typeface="Barlow Condensed Heavy"/>
                <a:cs typeface="Barlow Condensed Heavy"/>
                <a:sym typeface="Barlow Condensed Heavy"/>
              </a:rPr>
              <a:t>BỘ NHỚ ẢO</a:t>
            </a:r>
          </a:p>
        </p:txBody>
      </p:sp>
      <p:sp>
        <p:nvSpPr>
          <p:cNvPr id="3" name="Freeform 3"/>
          <p:cNvSpPr/>
          <p:nvPr/>
        </p:nvSpPr>
        <p:spPr>
          <a:xfrm>
            <a:off x="7511163" y="7791225"/>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3711026" y="8867255"/>
            <a:ext cx="11438784" cy="2839490"/>
            <a:chOff x="0" y="0"/>
            <a:chExt cx="3012684" cy="747849"/>
          </a:xfrm>
        </p:grpSpPr>
        <p:sp>
          <p:nvSpPr>
            <p:cNvPr id="5" name="Freeform 5"/>
            <p:cNvSpPr/>
            <p:nvPr/>
          </p:nvSpPr>
          <p:spPr>
            <a:xfrm>
              <a:off x="0" y="0"/>
              <a:ext cx="3012684" cy="747849"/>
            </a:xfrm>
            <a:custGeom>
              <a:avLst/>
              <a:gdLst/>
              <a:ahLst/>
              <a:cxnLst/>
              <a:rect l="l" t="t" r="r" b="b"/>
              <a:pathLst>
                <a:path w="3012684" h="747849">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txBody>
            <a:bodyPr/>
            <a:lstStyle/>
            <a:p>
              <a:endParaRPr lang="en-US"/>
            </a:p>
          </p:txBody>
        </p:sp>
        <p:sp>
          <p:nvSpPr>
            <p:cNvPr id="6" name="TextBox 6"/>
            <p:cNvSpPr txBox="1"/>
            <p:nvPr/>
          </p:nvSpPr>
          <p:spPr>
            <a:xfrm>
              <a:off x="0" y="-47625"/>
              <a:ext cx="3012684" cy="795474"/>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7" name="Group 7"/>
          <p:cNvGrpSpPr/>
          <p:nvPr/>
        </p:nvGrpSpPr>
        <p:grpSpPr>
          <a:xfrm>
            <a:off x="8681945" y="8093428"/>
            <a:ext cx="1496945" cy="1496945"/>
            <a:chOff x="0" y="0"/>
            <a:chExt cx="1995927" cy="1995927"/>
          </a:xfrm>
        </p:grpSpPr>
        <p:grpSp>
          <p:nvGrpSpPr>
            <p:cNvPr id="8" name="Group 8"/>
            <p:cNvGrpSpPr/>
            <p:nvPr/>
          </p:nvGrpSpPr>
          <p:grpSpPr>
            <a:xfrm>
              <a:off x="0" y="0"/>
              <a:ext cx="1995927" cy="19959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370738" y="558906"/>
              <a:ext cx="1254451" cy="878116"/>
            </a:xfrm>
            <a:custGeom>
              <a:avLst/>
              <a:gdLst/>
              <a:ahLst/>
              <a:cxnLst/>
              <a:rect l="l" t="t" r="r" b="b"/>
              <a:pathLst>
                <a:path w="1254451" h="878116">
                  <a:moveTo>
                    <a:pt x="0" y="0"/>
                  </a:moveTo>
                  <a:lnTo>
                    <a:pt x="1254451" y="0"/>
                  </a:lnTo>
                  <a:lnTo>
                    <a:pt x="1254451" y="878115"/>
                  </a:lnTo>
                  <a:lnTo>
                    <a:pt x="0" y="8781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2" name="Freeform 12"/>
          <p:cNvSpPr/>
          <p:nvPr/>
        </p:nvSpPr>
        <p:spPr>
          <a:xfrm>
            <a:off x="2951362" y="4750679"/>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flipH="1">
            <a:off x="13817311" y="4750679"/>
            <a:ext cx="1519327" cy="469610"/>
          </a:xfrm>
          <a:custGeom>
            <a:avLst/>
            <a:gdLst/>
            <a:ahLst/>
            <a:cxnLst/>
            <a:rect l="l" t="t" r="r" b="b"/>
            <a:pathLst>
              <a:path w="1519327" h="469610">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4" name="Group 14"/>
          <p:cNvGrpSpPr/>
          <p:nvPr/>
        </p:nvGrpSpPr>
        <p:grpSpPr>
          <a:xfrm>
            <a:off x="0" y="-202600"/>
            <a:ext cx="18288000" cy="2652399"/>
            <a:chOff x="0" y="0"/>
            <a:chExt cx="4816593" cy="698574"/>
          </a:xfrm>
        </p:grpSpPr>
        <p:sp>
          <p:nvSpPr>
            <p:cNvPr id="15" name="Freeform 15"/>
            <p:cNvSpPr/>
            <p:nvPr/>
          </p:nvSpPr>
          <p:spPr>
            <a:xfrm>
              <a:off x="0" y="0"/>
              <a:ext cx="4816592" cy="698574"/>
            </a:xfrm>
            <a:custGeom>
              <a:avLst/>
              <a:gdLst/>
              <a:ahLst/>
              <a:cxnLst/>
              <a:rect l="l" t="t" r="r" b="b"/>
              <a:pathLst>
                <a:path w="4816592" h="698574">
                  <a:moveTo>
                    <a:pt x="0" y="0"/>
                  </a:moveTo>
                  <a:lnTo>
                    <a:pt x="4816592" y="0"/>
                  </a:lnTo>
                  <a:lnTo>
                    <a:pt x="4816592" y="698574"/>
                  </a:lnTo>
                  <a:lnTo>
                    <a:pt x="0" y="698574"/>
                  </a:lnTo>
                  <a:close/>
                </a:path>
              </a:pathLst>
            </a:custGeom>
            <a:solidFill>
              <a:srgbClr val="0E2F5F"/>
            </a:solidFill>
            <a:ln cap="sq">
              <a:noFill/>
              <a:prstDash val="solid"/>
              <a:miter/>
            </a:ln>
          </p:spPr>
          <p:txBody>
            <a:bodyPr/>
            <a:lstStyle/>
            <a:p>
              <a:endParaRPr lang="en-US"/>
            </a:p>
          </p:txBody>
        </p:sp>
        <p:sp>
          <p:nvSpPr>
            <p:cNvPr id="16" name="TextBox 16"/>
            <p:cNvSpPr txBox="1"/>
            <p:nvPr/>
          </p:nvSpPr>
          <p:spPr>
            <a:xfrm>
              <a:off x="0" y="-47625"/>
              <a:ext cx="4816593" cy="746199"/>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17" name="TextBox 17"/>
          <p:cNvSpPr txBox="1"/>
          <p:nvPr/>
        </p:nvSpPr>
        <p:spPr>
          <a:xfrm>
            <a:off x="8468056" y="5965747"/>
            <a:ext cx="1351889" cy="523875"/>
          </a:xfrm>
          <a:prstGeom prst="rect">
            <a:avLst/>
          </a:prstGeom>
        </p:spPr>
        <p:txBody>
          <a:bodyPr lIns="0" tIns="0" rIns="0" bIns="0" rtlCol="0" anchor="t">
            <a:spAutoFit/>
          </a:bodyPr>
          <a:lstStyle/>
          <a:p>
            <a:pPr algn="ctr">
              <a:lnSpc>
                <a:spcPts val="4200"/>
              </a:lnSpc>
              <a:spcBef>
                <a:spcPct val="0"/>
              </a:spcBef>
            </a:pPr>
            <a:r>
              <a:rPr lang="en-US" sz="3000">
                <a:solidFill>
                  <a:srgbClr val="0E2F5F"/>
                </a:solidFill>
                <a:latin typeface="Aileron"/>
                <a:ea typeface="Aileron"/>
                <a:cs typeface="Aileron"/>
                <a:sym typeface="Aileron"/>
              </a:rPr>
              <a:t>Nhóm 3</a:t>
            </a:r>
          </a:p>
        </p:txBody>
      </p:sp>
      <p:sp>
        <p:nvSpPr>
          <p:cNvPr id="18" name="TextBox 1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E2F5F"/>
                </a:solidFill>
                <a:latin typeface="Canva Sans"/>
                <a:ea typeface="Canva Sans"/>
                <a:cs typeface="Canva Sans"/>
                <a:sym typeface="Canva Sans"/>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grpSp>
        <p:nvGrpSpPr>
          <p:cNvPr id="3" name="Group 3"/>
          <p:cNvGrpSpPr/>
          <p:nvPr/>
        </p:nvGrpSpPr>
        <p:grpSpPr>
          <a:xfrm>
            <a:off x="10862077" y="0"/>
            <a:ext cx="7425923" cy="10287000"/>
            <a:chOff x="0" y="0"/>
            <a:chExt cx="1955799" cy="2709333"/>
          </a:xfrm>
        </p:grpSpPr>
        <p:sp>
          <p:nvSpPr>
            <p:cNvPr id="4" name="Freeform 4"/>
            <p:cNvSpPr/>
            <p:nvPr/>
          </p:nvSpPr>
          <p:spPr>
            <a:xfrm>
              <a:off x="0" y="0"/>
              <a:ext cx="1955799" cy="2709333"/>
            </a:xfrm>
            <a:custGeom>
              <a:avLst/>
              <a:gdLst/>
              <a:ahLst/>
              <a:cxnLst/>
              <a:rect l="l" t="t" r="r" b="b"/>
              <a:pathLst>
                <a:path w="1955799" h="2709333">
                  <a:moveTo>
                    <a:pt x="0" y="0"/>
                  </a:moveTo>
                  <a:lnTo>
                    <a:pt x="1955799" y="0"/>
                  </a:lnTo>
                  <a:lnTo>
                    <a:pt x="1955799" y="2709333"/>
                  </a:lnTo>
                  <a:lnTo>
                    <a:pt x="0" y="2709333"/>
                  </a:lnTo>
                  <a:close/>
                </a:path>
              </a:pathLst>
            </a:custGeom>
            <a:solidFill>
              <a:srgbClr val="E1EDFC"/>
            </a:solidFill>
          </p:spPr>
          <p:txBody>
            <a:bodyPr/>
            <a:lstStyle/>
            <a:p>
              <a:endParaRPr lang="en-US"/>
            </a:p>
          </p:txBody>
        </p:sp>
        <p:sp>
          <p:nvSpPr>
            <p:cNvPr id="5" name="TextBox 5"/>
            <p:cNvSpPr txBox="1"/>
            <p:nvPr/>
          </p:nvSpPr>
          <p:spPr>
            <a:xfrm>
              <a:off x="0" y="-47625"/>
              <a:ext cx="1955799" cy="2756958"/>
            </a:xfrm>
            <a:prstGeom prst="rect">
              <a:avLst/>
            </a:prstGeom>
          </p:spPr>
          <p:txBody>
            <a:bodyPr lIns="50800" tIns="50800" rIns="50800" bIns="50800" rtlCol="0" anchor="ctr"/>
            <a:lstStyle/>
            <a:p>
              <a:pPr algn="ctr">
                <a:lnSpc>
                  <a:spcPts val="2800"/>
                </a:lnSpc>
              </a:pPr>
              <a:r>
                <a:rPr lang="en-US" sz="2000" b="1">
                  <a:solidFill>
                    <a:srgbClr val="FFFFFF"/>
                  </a:solidFill>
                  <a:latin typeface="Aileron Bold"/>
                  <a:ea typeface="Aileron Bold"/>
                  <a:cs typeface="Aileron Bold"/>
                  <a:sym typeface="Aileron Bold"/>
                </a:rPr>
                <a:t> </a:t>
              </a:r>
            </a:p>
          </p:txBody>
        </p:sp>
      </p:grpSp>
      <p:sp>
        <p:nvSpPr>
          <p:cNvPr id="6" name="Freeform 6"/>
          <p:cNvSpPr/>
          <p:nvPr/>
        </p:nvSpPr>
        <p:spPr>
          <a:xfrm>
            <a:off x="13269841" y="0"/>
            <a:ext cx="5486400" cy="8229600"/>
          </a:xfrm>
          <a:custGeom>
            <a:avLst/>
            <a:gdLst/>
            <a:ahLst/>
            <a:cxnLst/>
            <a:rect l="l" t="t" r="r" b="b"/>
            <a:pathLst>
              <a:path w="5486400" h="8229600">
                <a:moveTo>
                  <a:pt x="0" y="0"/>
                </a:moveTo>
                <a:lnTo>
                  <a:pt x="5486400" y="0"/>
                </a:lnTo>
                <a:lnTo>
                  <a:pt x="5486400" y="8229600"/>
                </a:lnTo>
                <a:lnTo>
                  <a:pt x="0" y="8229600"/>
                </a:lnTo>
                <a:lnTo>
                  <a:pt x="0" y="0"/>
                </a:lnTo>
                <a:close/>
              </a:path>
            </a:pathLst>
          </a:custGeom>
          <a:blipFill>
            <a:blip r:embed="rId2">
              <a:alphaModFix amt="31000"/>
            </a:blip>
            <a:stretch>
              <a:fillRect/>
            </a:stretch>
          </a:blipFill>
        </p:spPr>
        <p:txBody>
          <a:bodyPr/>
          <a:lstStyle/>
          <a:p>
            <a:endParaRPr lang="en-US"/>
          </a:p>
        </p:txBody>
      </p:sp>
      <p:sp>
        <p:nvSpPr>
          <p:cNvPr id="7" name="TextBox 7"/>
          <p:cNvSpPr txBox="1"/>
          <p:nvPr/>
        </p:nvSpPr>
        <p:spPr>
          <a:xfrm>
            <a:off x="7853931" y="3508998"/>
            <a:ext cx="2580138" cy="389220"/>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Sea Level Rise</a:t>
            </a:r>
          </a:p>
        </p:txBody>
      </p:sp>
      <p:sp>
        <p:nvSpPr>
          <p:cNvPr id="8" name="Freeform 8"/>
          <p:cNvSpPr/>
          <p:nvPr/>
        </p:nvSpPr>
        <p:spPr>
          <a:xfrm>
            <a:off x="0" y="6997181"/>
            <a:ext cx="3627067" cy="3585615"/>
          </a:xfrm>
          <a:custGeom>
            <a:avLst/>
            <a:gdLst/>
            <a:ahLst/>
            <a:cxnLst/>
            <a:rect l="l" t="t" r="r" b="b"/>
            <a:pathLst>
              <a:path w="3627067" h="3585615">
                <a:moveTo>
                  <a:pt x="0" y="0"/>
                </a:moveTo>
                <a:lnTo>
                  <a:pt x="3627067" y="0"/>
                </a:lnTo>
                <a:lnTo>
                  <a:pt x="3627067" y="3585615"/>
                </a:lnTo>
                <a:lnTo>
                  <a:pt x="0" y="3585615"/>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1583433" y="3898218"/>
            <a:ext cx="7733267" cy="7733267"/>
          </a:xfrm>
          <a:custGeom>
            <a:avLst/>
            <a:gdLst/>
            <a:ahLst/>
            <a:cxnLst/>
            <a:rect l="l" t="t" r="r" b="b"/>
            <a:pathLst>
              <a:path w="7733267" h="7733267">
                <a:moveTo>
                  <a:pt x="0" y="0"/>
                </a:moveTo>
                <a:lnTo>
                  <a:pt x="7733267" y="0"/>
                </a:lnTo>
                <a:lnTo>
                  <a:pt x="7733267" y="7733267"/>
                </a:lnTo>
                <a:lnTo>
                  <a:pt x="0" y="7733267"/>
                </a:lnTo>
                <a:lnTo>
                  <a:pt x="0" y="0"/>
                </a:lnTo>
                <a:close/>
              </a:path>
            </a:pathLst>
          </a:custGeom>
          <a:blipFill>
            <a:blip r:embed="rId5">
              <a:alphaModFix amt="44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2301266" y="-2501457"/>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7"/>
            <a:stretch>
              <a:fillRect/>
            </a:stretch>
          </a:blipFill>
        </p:spPr>
        <p:txBody>
          <a:bodyPr/>
          <a:lstStyle/>
          <a:p>
            <a:endParaRPr lang="en-US"/>
          </a:p>
        </p:txBody>
      </p:sp>
      <p:sp>
        <p:nvSpPr>
          <p:cNvPr id="11" name="Freeform 11"/>
          <p:cNvSpPr/>
          <p:nvPr/>
        </p:nvSpPr>
        <p:spPr>
          <a:xfrm>
            <a:off x="9987486" y="-2893761"/>
            <a:ext cx="9895128" cy="7250430"/>
          </a:xfrm>
          <a:custGeom>
            <a:avLst/>
            <a:gdLst/>
            <a:ahLst/>
            <a:cxnLst/>
            <a:rect l="l" t="t" r="r" b="b"/>
            <a:pathLst>
              <a:path w="9895128" h="7250430">
                <a:moveTo>
                  <a:pt x="0" y="0"/>
                </a:moveTo>
                <a:lnTo>
                  <a:pt x="9895128" y="0"/>
                </a:lnTo>
                <a:lnTo>
                  <a:pt x="9895128" y="7250431"/>
                </a:lnTo>
                <a:lnTo>
                  <a:pt x="0" y="7250431"/>
                </a:lnTo>
                <a:lnTo>
                  <a:pt x="0" y="0"/>
                </a:lnTo>
                <a:close/>
              </a:path>
            </a:pathLst>
          </a:custGeom>
          <a:blipFill>
            <a:blip r:embed="rId8">
              <a:alphaModFix amt="43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595394" y="2070736"/>
            <a:ext cx="17163368" cy="8216264"/>
          </a:xfrm>
          <a:prstGeom prst="rect">
            <a:avLst/>
          </a:prstGeom>
        </p:spPr>
        <p:txBody>
          <a:bodyPr lIns="0" tIns="0" rIns="0" bIns="0" rtlCol="0" anchor="t">
            <a:spAutoFit/>
          </a:bodyPr>
          <a:lstStyle/>
          <a:p>
            <a:pPr algn="l">
              <a:lnSpc>
                <a:spcPts val="5460"/>
              </a:lnSpc>
            </a:pPr>
            <a:r>
              <a:rPr lang="en-US" sz="3900" b="1">
                <a:solidFill>
                  <a:srgbClr val="000000"/>
                </a:solidFill>
                <a:latin typeface="Aileron Heavy"/>
                <a:ea typeface="Aileron Heavy"/>
                <a:cs typeface="Aileron Heavy"/>
                <a:sym typeface="Aileron Heavy"/>
              </a:rPr>
              <a:t>Khái Niệm Cơ Bản</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Demand Paging: Kỹ thuật chỉ nạp trang vào bộ nhớ khi thật sự cần thiết.</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Nhờ đó, tiết kiệm tài nguyên bộ nhớ.</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Trang nào chưa cần đến thì vẫn nằm trên bộ nhớ thứ cấp (ví dụ: ổ đĩa).</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Bit hợp lệ / không hợp lệ trong bảng trang được sử dụng để xác định:</a:t>
            </a:r>
          </a:p>
          <a:p>
            <a:pPr marL="1684033" lvl="2" indent="-561344" algn="l">
              <a:lnSpc>
                <a:spcPts val="5460"/>
              </a:lnSpc>
              <a:buFont typeface="Arial"/>
              <a:buChar char="⚬"/>
            </a:pPr>
            <a:r>
              <a:rPr lang="en-US" sz="3900" b="1">
                <a:solidFill>
                  <a:srgbClr val="000000"/>
                </a:solidFill>
                <a:latin typeface="Aileron Heavy"/>
                <a:ea typeface="Aileron Heavy"/>
                <a:cs typeface="Aileron Heavy"/>
                <a:sym typeface="Aileron Heavy"/>
              </a:rPr>
              <a:t>Hợp lệ: Trang nằm trong bộ nhớ vật lý.</a:t>
            </a:r>
          </a:p>
          <a:p>
            <a:pPr marL="1684033" lvl="2" indent="-561344" algn="l">
              <a:lnSpc>
                <a:spcPts val="5460"/>
              </a:lnSpc>
              <a:buFont typeface="Arial"/>
              <a:buChar char="⚬"/>
            </a:pPr>
            <a:r>
              <a:rPr lang="en-US" sz="3900" b="1">
                <a:solidFill>
                  <a:srgbClr val="000000"/>
                </a:solidFill>
                <a:latin typeface="Aileron Heavy"/>
                <a:ea typeface="Aileron Heavy"/>
                <a:cs typeface="Aileron Heavy"/>
                <a:sym typeface="Aileron Heavy"/>
              </a:rPr>
              <a:t>Không hợp lệ: Trang nằm trên bộ nhớ thứ cấp hoặc không hợp lệ.</a:t>
            </a:r>
          </a:p>
          <a:p>
            <a:pPr algn="l">
              <a:lnSpc>
                <a:spcPts val="5460"/>
              </a:lnSpc>
            </a:pPr>
            <a:endParaRPr lang="en-US" sz="3900" b="1">
              <a:solidFill>
                <a:srgbClr val="000000"/>
              </a:solidFill>
              <a:latin typeface="Aileron Heavy"/>
              <a:ea typeface="Aileron Heavy"/>
              <a:cs typeface="Aileron Heavy"/>
              <a:sym typeface="Aileron Heavy"/>
            </a:endParaRPr>
          </a:p>
        </p:txBody>
      </p:sp>
      <p:sp>
        <p:nvSpPr>
          <p:cNvPr id="13" name="AutoShape 13"/>
          <p:cNvSpPr/>
          <p:nvPr/>
        </p:nvSpPr>
        <p:spPr>
          <a:xfrm flipV="1">
            <a:off x="-102996" y="1837099"/>
            <a:ext cx="10965073" cy="0"/>
          </a:xfrm>
          <a:prstGeom prst="line">
            <a:avLst/>
          </a:prstGeom>
          <a:ln w="104775"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595394" y="579055"/>
            <a:ext cx="16663906" cy="1034288"/>
          </a:xfrm>
          <a:prstGeom prst="rect">
            <a:avLst/>
          </a:prstGeom>
        </p:spPr>
        <p:txBody>
          <a:bodyPr lIns="0" tIns="0" rIns="0" bIns="0" rtlCol="0" anchor="t">
            <a:spAutoFit/>
          </a:bodyPr>
          <a:lstStyle/>
          <a:p>
            <a:pPr marL="0" lvl="0" indent="0" algn="l">
              <a:lnSpc>
                <a:spcPts val="7365"/>
              </a:lnSpc>
              <a:spcBef>
                <a:spcPct val="0"/>
              </a:spcBef>
            </a:pPr>
            <a:r>
              <a:rPr lang="en-US" sz="5799" b="1">
                <a:solidFill>
                  <a:srgbClr val="0E2F5F"/>
                </a:solidFill>
                <a:latin typeface="Akzidenz-Grotesk Heavy"/>
                <a:ea typeface="Akzidenz-Grotesk Heavy"/>
                <a:cs typeface="Akzidenz-Grotesk Heavy"/>
                <a:sym typeface="Akzidenz-Grotesk Heavy"/>
              </a:rPr>
              <a:t>Các khái niệm cơ bản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grpSp>
        <p:nvGrpSpPr>
          <p:cNvPr id="3" name="Group 3"/>
          <p:cNvGrpSpPr/>
          <p:nvPr/>
        </p:nvGrpSpPr>
        <p:grpSpPr>
          <a:xfrm>
            <a:off x="10862077" y="0"/>
            <a:ext cx="7425923" cy="10287000"/>
            <a:chOff x="0" y="0"/>
            <a:chExt cx="1955799" cy="2709333"/>
          </a:xfrm>
        </p:grpSpPr>
        <p:sp>
          <p:nvSpPr>
            <p:cNvPr id="4" name="Freeform 4"/>
            <p:cNvSpPr/>
            <p:nvPr/>
          </p:nvSpPr>
          <p:spPr>
            <a:xfrm>
              <a:off x="0" y="0"/>
              <a:ext cx="1955799" cy="2709333"/>
            </a:xfrm>
            <a:custGeom>
              <a:avLst/>
              <a:gdLst/>
              <a:ahLst/>
              <a:cxnLst/>
              <a:rect l="l" t="t" r="r" b="b"/>
              <a:pathLst>
                <a:path w="1955799" h="2709333">
                  <a:moveTo>
                    <a:pt x="0" y="0"/>
                  </a:moveTo>
                  <a:lnTo>
                    <a:pt x="1955799" y="0"/>
                  </a:lnTo>
                  <a:lnTo>
                    <a:pt x="1955799" y="2709333"/>
                  </a:lnTo>
                  <a:lnTo>
                    <a:pt x="0" y="2709333"/>
                  </a:lnTo>
                  <a:close/>
                </a:path>
              </a:pathLst>
            </a:custGeom>
            <a:solidFill>
              <a:srgbClr val="E1EDFC"/>
            </a:solidFill>
          </p:spPr>
          <p:txBody>
            <a:bodyPr/>
            <a:lstStyle/>
            <a:p>
              <a:endParaRPr lang="en-US"/>
            </a:p>
          </p:txBody>
        </p:sp>
        <p:sp>
          <p:nvSpPr>
            <p:cNvPr id="5" name="TextBox 5"/>
            <p:cNvSpPr txBox="1"/>
            <p:nvPr/>
          </p:nvSpPr>
          <p:spPr>
            <a:xfrm>
              <a:off x="0" y="-47625"/>
              <a:ext cx="1955799" cy="2756958"/>
            </a:xfrm>
            <a:prstGeom prst="rect">
              <a:avLst/>
            </a:prstGeom>
          </p:spPr>
          <p:txBody>
            <a:bodyPr lIns="50800" tIns="50800" rIns="50800" bIns="50800" rtlCol="0" anchor="ctr"/>
            <a:lstStyle/>
            <a:p>
              <a:pPr algn="ctr">
                <a:lnSpc>
                  <a:spcPts val="2800"/>
                </a:lnSpc>
              </a:pPr>
              <a:r>
                <a:rPr lang="en-US" sz="2000" b="1">
                  <a:solidFill>
                    <a:srgbClr val="FFFFFF"/>
                  </a:solidFill>
                  <a:latin typeface="Aileron Bold"/>
                  <a:ea typeface="Aileron Bold"/>
                  <a:cs typeface="Aileron Bold"/>
                  <a:sym typeface="Aileron Bold"/>
                </a:rPr>
                <a:t> </a:t>
              </a:r>
            </a:p>
          </p:txBody>
        </p:sp>
      </p:grpSp>
      <p:sp>
        <p:nvSpPr>
          <p:cNvPr id="6" name="Freeform 6"/>
          <p:cNvSpPr/>
          <p:nvPr/>
        </p:nvSpPr>
        <p:spPr>
          <a:xfrm rot="-1124050">
            <a:off x="14303997" y="-2257747"/>
            <a:ext cx="6773241" cy="4515494"/>
          </a:xfrm>
          <a:custGeom>
            <a:avLst/>
            <a:gdLst/>
            <a:ahLst/>
            <a:cxnLst/>
            <a:rect l="l" t="t" r="r" b="b"/>
            <a:pathLst>
              <a:path w="6773241" h="4515494">
                <a:moveTo>
                  <a:pt x="0" y="0"/>
                </a:moveTo>
                <a:lnTo>
                  <a:pt x="6773241" y="0"/>
                </a:lnTo>
                <a:lnTo>
                  <a:pt x="6773241" y="4515494"/>
                </a:lnTo>
                <a:lnTo>
                  <a:pt x="0" y="4515494"/>
                </a:lnTo>
                <a:lnTo>
                  <a:pt x="0" y="0"/>
                </a:lnTo>
                <a:close/>
              </a:path>
            </a:pathLst>
          </a:custGeom>
          <a:blipFill>
            <a:blip r:embed="rId2">
              <a:alphaModFix amt="53000"/>
            </a:blip>
            <a:stretch>
              <a:fillRect/>
            </a:stretch>
          </a:blipFill>
        </p:spPr>
        <p:txBody>
          <a:bodyPr/>
          <a:lstStyle/>
          <a:p>
            <a:endParaRPr lang="en-US"/>
          </a:p>
        </p:txBody>
      </p:sp>
      <p:sp>
        <p:nvSpPr>
          <p:cNvPr id="7" name="TextBox 7"/>
          <p:cNvSpPr txBox="1"/>
          <p:nvPr/>
        </p:nvSpPr>
        <p:spPr>
          <a:xfrm>
            <a:off x="7853931" y="3508998"/>
            <a:ext cx="2580138" cy="389220"/>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Sea Level Rise</a:t>
            </a:r>
          </a:p>
        </p:txBody>
      </p:sp>
      <p:sp>
        <p:nvSpPr>
          <p:cNvPr id="8" name="Freeform 8"/>
          <p:cNvSpPr/>
          <p:nvPr/>
        </p:nvSpPr>
        <p:spPr>
          <a:xfrm>
            <a:off x="-3309642" y="6537054"/>
            <a:ext cx="12729586" cy="5324325"/>
          </a:xfrm>
          <a:custGeom>
            <a:avLst/>
            <a:gdLst/>
            <a:ahLst/>
            <a:cxnLst/>
            <a:rect l="l" t="t" r="r" b="b"/>
            <a:pathLst>
              <a:path w="12729586" h="5324325">
                <a:moveTo>
                  <a:pt x="0" y="0"/>
                </a:moveTo>
                <a:lnTo>
                  <a:pt x="12729586" y="0"/>
                </a:lnTo>
                <a:lnTo>
                  <a:pt x="12729586" y="5324325"/>
                </a:lnTo>
                <a:lnTo>
                  <a:pt x="0" y="5324325"/>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8542959" y="8086117"/>
            <a:ext cx="7315200" cy="2565737"/>
          </a:xfrm>
          <a:custGeom>
            <a:avLst/>
            <a:gdLst/>
            <a:ahLst/>
            <a:cxnLst/>
            <a:rect l="l" t="t" r="r" b="b"/>
            <a:pathLst>
              <a:path w="7315200" h="2565737">
                <a:moveTo>
                  <a:pt x="0" y="0"/>
                </a:moveTo>
                <a:lnTo>
                  <a:pt x="7315200" y="0"/>
                </a:lnTo>
                <a:lnTo>
                  <a:pt x="7315200" y="2565737"/>
                </a:lnTo>
                <a:lnTo>
                  <a:pt x="0" y="25657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4904700" y="6537054"/>
            <a:ext cx="3859992" cy="4114800"/>
          </a:xfrm>
          <a:custGeom>
            <a:avLst/>
            <a:gdLst/>
            <a:ahLst/>
            <a:cxnLst/>
            <a:rect l="l" t="t" r="r" b="b"/>
            <a:pathLst>
              <a:path w="3859992" h="4114800">
                <a:moveTo>
                  <a:pt x="0" y="0"/>
                </a:moveTo>
                <a:lnTo>
                  <a:pt x="3859993" y="0"/>
                </a:lnTo>
                <a:lnTo>
                  <a:pt x="3859993" y="4114800"/>
                </a:lnTo>
                <a:lnTo>
                  <a:pt x="0" y="4114800"/>
                </a:lnTo>
                <a:lnTo>
                  <a:pt x="0" y="0"/>
                </a:lnTo>
                <a:close/>
              </a:path>
            </a:pathLst>
          </a:custGeom>
          <a:blipFill>
            <a:blip r:embed="rId7">
              <a:alphaModFix amt="60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rot="1240316">
            <a:off x="-4919094" y="-2007870"/>
            <a:ext cx="12344400" cy="8229600"/>
          </a:xfrm>
          <a:custGeom>
            <a:avLst/>
            <a:gdLst/>
            <a:ahLst/>
            <a:cxnLst/>
            <a:rect l="l" t="t" r="r" b="b"/>
            <a:pathLst>
              <a:path w="12344400" h="8229600">
                <a:moveTo>
                  <a:pt x="0" y="0"/>
                </a:moveTo>
                <a:lnTo>
                  <a:pt x="12344400" y="0"/>
                </a:lnTo>
                <a:lnTo>
                  <a:pt x="12344400" y="8229600"/>
                </a:lnTo>
                <a:lnTo>
                  <a:pt x="0" y="8229600"/>
                </a:lnTo>
                <a:lnTo>
                  <a:pt x="0" y="0"/>
                </a:lnTo>
                <a:close/>
              </a:path>
            </a:pathLst>
          </a:custGeom>
          <a:blipFill>
            <a:blip r:embed="rId9">
              <a:alphaModFix amt="20999"/>
            </a:blip>
            <a:stretch>
              <a:fillRect/>
            </a:stretch>
          </a:blipFill>
        </p:spPr>
        <p:txBody>
          <a:bodyPr/>
          <a:lstStyle/>
          <a:p>
            <a:endParaRPr lang="en-US"/>
          </a:p>
        </p:txBody>
      </p:sp>
      <p:sp>
        <p:nvSpPr>
          <p:cNvPr id="12" name="TextBox 12"/>
          <p:cNvSpPr txBox="1"/>
          <p:nvPr/>
        </p:nvSpPr>
        <p:spPr>
          <a:xfrm>
            <a:off x="-102996" y="2070736"/>
            <a:ext cx="18288000" cy="6844664"/>
          </a:xfrm>
          <a:prstGeom prst="rect">
            <a:avLst/>
          </a:prstGeom>
        </p:spPr>
        <p:txBody>
          <a:bodyPr lIns="0" tIns="0" rIns="0" bIns="0" rtlCol="0" anchor="t">
            <a:spAutoFit/>
          </a:bodyPr>
          <a:lstStyle/>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Khi một tiến trình truy cập trang chưa có trong RAM:</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Kiểm tra địa chỉ có hợp lệ không.</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Nếu hợp lệ nhưng chưa nạp → gây lỗi trang.</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Tìm một khung trống trong bộ nhớ.</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Đọc trang từ bộ nhớ thứ cấp vào khung trống đó.</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Cập nhật bảng trang.</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Khởi động lại lệnh đã gây lỗi.</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 Tiến trình có thể bắt đầu mà không có trang nào trong bộ nhớ – các trang sẽ được nạp dần khi có lỗi trang.</a:t>
            </a:r>
          </a:p>
          <a:p>
            <a:pPr algn="l">
              <a:lnSpc>
                <a:spcPts val="5460"/>
              </a:lnSpc>
            </a:pPr>
            <a:endParaRPr lang="en-US" sz="3900" b="1">
              <a:solidFill>
                <a:srgbClr val="000000"/>
              </a:solidFill>
              <a:latin typeface="Aileron Heavy"/>
              <a:ea typeface="Aileron Heavy"/>
              <a:cs typeface="Aileron Heavy"/>
              <a:sym typeface="Aileron Heavy"/>
            </a:endParaRPr>
          </a:p>
        </p:txBody>
      </p:sp>
      <p:sp>
        <p:nvSpPr>
          <p:cNvPr id="13" name="AutoShape 13"/>
          <p:cNvSpPr/>
          <p:nvPr/>
        </p:nvSpPr>
        <p:spPr>
          <a:xfrm flipV="1">
            <a:off x="-102996" y="1837099"/>
            <a:ext cx="10965073" cy="0"/>
          </a:xfrm>
          <a:prstGeom prst="line">
            <a:avLst/>
          </a:prstGeom>
          <a:ln w="104775"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9525" y="550018"/>
            <a:ext cx="18288000" cy="967994"/>
          </a:xfrm>
          <a:prstGeom prst="rect">
            <a:avLst/>
          </a:prstGeom>
        </p:spPr>
        <p:txBody>
          <a:bodyPr lIns="0" tIns="0" rIns="0" bIns="0" rtlCol="0" anchor="t">
            <a:spAutoFit/>
          </a:bodyPr>
          <a:lstStyle/>
          <a:p>
            <a:pPr marL="0" lvl="0" indent="0" algn="l">
              <a:lnSpc>
                <a:spcPts val="6857"/>
              </a:lnSpc>
              <a:spcBef>
                <a:spcPct val="0"/>
              </a:spcBef>
            </a:pPr>
            <a:r>
              <a:rPr lang="en-US" sz="5399" b="1">
                <a:solidFill>
                  <a:srgbClr val="0E2F5F"/>
                </a:solidFill>
                <a:latin typeface="Akzidenz-Grotesk Bold"/>
                <a:ea typeface="Akzidenz-Grotesk Bold"/>
                <a:cs typeface="Akzidenz-Grotesk Bold"/>
                <a:sym typeface="Akzidenz-Grotesk Bold"/>
              </a:rPr>
              <a:t>Các bước sử lý lỗi trang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id="3" name="Freeform 3"/>
          <p:cNvSpPr/>
          <p:nvPr/>
        </p:nvSpPr>
        <p:spPr>
          <a:xfrm rot="864818" flipH="1" flipV="1">
            <a:off x="13877639" y="-1250630"/>
            <a:ext cx="6763322" cy="5090937"/>
          </a:xfrm>
          <a:custGeom>
            <a:avLst/>
            <a:gdLst/>
            <a:ahLst/>
            <a:cxnLst/>
            <a:rect l="l" t="t" r="r" b="b"/>
            <a:pathLst>
              <a:path w="6763322" h="5090937">
                <a:moveTo>
                  <a:pt x="6763322" y="5090937"/>
                </a:moveTo>
                <a:lnTo>
                  <a:pt x="0" y="5090937"/>
                </a:lnTo>
                <a:lnTo>
                  <a:pt x="0" y="0"/>
                </a:lnTo>
                <a:lnTo>
                  <a:pt x="6763322" y="0"/>
                </a:lnTo>
                <a:lnTo>
                  <a:pt x="6763322" y="509093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396462">
            <a:off x="15201900" y="-76256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0" y="1985029"/>
            <a:ext cx="18287885" cy="8301971"/>
            <a:chOff x="0" y="0"/>
            <a:chExt cx="4816562" cy="2186527"/>
          </a:xfrm>
        </p:grpSpPr>
        <p:sp>
          <p:nvSpPr>
            <p:cNvPr id="6" name="Freeform 6"/>
            <p:cNvSpPr/>
            <p:nvPr/>
          </p:nvSpPr>
          <p:spPr>
            <a:xfrm>
              <a:off x="0" y="0"/>
              <a:ext cx="4816562" cy="2186527"/>
            </a:xfrm>
            <a:custGeom>
              <a:avLst/>
              <a:gdLst/>
              <a:ahLst/>
              <a:cxnLst/>
              <a:rect l="l" t="t" r="r" b="b"/>
              <a:pathLst>
                <a:path w="4816562" h="2186527">
                  <a:moveTo>
                    <a:pt x="0" y="0"/>
                  </a:moveTo>
                  <a:lnTo>
                    <a:pt x="4816562" y="0"/>
                  </a:lnTo>
                  <a:lnTo>
                    <a:pt x="4816562" y="2186527"/>
                  </a:lnTo>
                  <a:lnTo>
                    <a:pt x="0" y="2186527"/>
                  </a:lnTo>
                  <a:close/>
                </a:path>
              </a:pathLst>
            </a:custGeom>
            <a:solidFill>
              <a:srgbClr val="E1EDFC"/>
            </a:solidFill>
          </p:spPr>
          <p:txBody>
            <a:bodyPr/>
            <a:lstStyle/>
            <a:p>
              <a:endParaRPr lang="en-US"/>
            </a:p>
          </p:txBody>
        </p:sp>
        <p:sp>
          <p:nvSpPr>
            <p:cNvPr id="7" name="TextBox 7"/>
            <p:cNvSpPr txBox="1"/>
            <p:nvPr/>
          </p:nvSpPr>
          <p:spPr>
            <a:xfrm>
              <a:off x="0" y="-47625"/>
              <a:ext cx="4816562" cy="2234152"/>
            </a:xfrm>
            <a:prstGeom prst="rect">
              <a:avLst/>
            </a:prstGeom>
          </p:spPr>
          <p:txBody>
            <a:bodyPr lIns="50800" tIns="50800" rIns="50800" bIns="50800" rtlCol="0" anchor="ctr"/>
            <a:lstStyle/>
            <a:p>
              <a:pPr algn="ctr">
                <a:lnSpc>
                  <a:spcPts val="2800"/>
                </a:lnSpc>
              </a:pPr>
              <a:r>
                <a:rPr lang="en-US" sz="2000" b="1">
                  <a:solidFill>
                    <a:srgbClr val="FFFFFF"/>
                  </a:solidFill>
                  <a:latin typeface="Aileron Bold"/>
                  <a:ea typeface="Aileron Bold"/>
                  <a:cs typeface="Aileron Bold"/>
                  <a:sym typeface="Aileron Bold"/>
                </a:rPr>
                <a:t> </a:t>
              </a:r>
            </a:p>
          </p:txBody>
        </p:sp>
      </p:grpSp>
      <p:sp>
        <p:nvSpPr>
          <p:cNvPr id="8" name="Freeform 8"/>
          <p:cNvSpPr/>
          <p:nvPr/>
        </p:nvSpPr>
        <p:spPr>
          <a:xfrm>
            <a:off x="-7016" y="0"/>
            <a:ext cx="5704609" cy="10287000"/>
          </a:xfrm>
          <a:custGeom>
            <a:avLst/>
            <a:gdLst/>
            <a:ahLst/>
            <a:cxnLst/>
            <a:rect l="l" t="t" r="r" b="b"/>
            <a:pathLst>
              <a:path w="5704609" h="10287000">
                <a:moveTo>
                  <a:pt x="0" y="0"/>
                </a:moveTo>
                <a:lnTo>
                  <a:pt x="5704609" y="0"/>
                </a:lnTo>
                <a:lnTo>
                  <a:pt x="5704609" y="10287000"/>
                </a:lnTo>
                <a:lnTo>
                  <a:pt x="0" y="10287000"/>
                </a:lnTo>
                <a:lnTo>
                  <a:pt x="0" y="0"/>
                </a:lnTo>
                <a:close/>
              </a:path>
            </a:pathLst>
          </a:custGeom>
          <a:blipFill>
            <a:blip r:embed="rId6">
              <a:alphaModFix amt="8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1094799">
            <a:off x="-2898484" y="5638800"/>
            <a:ext cx="7854368" cy="5236245"/>
          </a:xfrm>
          <a:custGeom>
            <a:avLst/>
            <a:gdLst/>
            <a:ahLst/>
            <a:cxnLst/>
            <a:rect l="l" t="t" r="r" b="b"/>
            <a:pathLst>
              <a:path w="7854368" h="5236245">
                <a:moveTo>
                  <a:pt x="0" y="0"/>
                </a:moveTo>
                <a:lnTo>
                  <a:pt x="7854368" y="0"/>
                </a:lnTo>
                <a:lnTo>
                  <a:pt x="7854368" y="5236245"/>
                </a:lnTo>
                <a:lnTo>
                  <a:pt x="0" y="5236245"/>
                </a:lnTo>
                <a:lnTo>
                  <a:pt x="0" y="0"/>
                </a:lnTo>
                <a:close/>
              </a:path>
            </a:pathLst>
          </a:custGeom>
          <a:blipFill>
            <a:blip r:embed="rId8">
              <a:alphaModFix amt="50000"/>
            </a:blip>
            <a:stretch>
              <a:fillRect/>
            </a:stretch>
          </a:blipFill>
        </p:spPr>
        <p:txBody>
          <a:bodyPr/>
          <a:lstStyle/>
          <a:p>
            <a:endParaRPr lang="en-US"/>
          </a:p>
        </p:txBody>
      </p:sp>
      <p:sp>
        <p:nvSpPr>
          <p:cNvPr id="10" name="Freeform 10"/>
          <p:cNvSpPr/>
          <p:nvPr/>
        </p:nvSpPr>
        <p:spPr>
          <a:xfrm>
            <a:off x="3737540" y="1985029"/>
            <a:ext cx="10812921" cy="8301971"/>
          </a:xfrm>
          <a:custGeom>
            <a:avLst/>
            <a:gdLst/>
            <a:ahLst/>
            <a:cxnLst/>
            <a:rect l="l" t="t" r="r" b="b"/>
            <a:pathLst>
              <a:path w="10812921" h="8301971">
                <a:moveTo>
                  <a:pt x="0" y="0"/>
                </a:moveTo>
                <a:lnTo>
                  <a:pt x="10812920" y="0"/>
                </a:lnTo>
                <a:lnTo>
                  <a:pt x="10812920" y="8301971"/>
                </a:lnTo>
                <a:lnTo>
                  <a:pt x="0" y="8301971"/>
                </a:lnTo>
                <a:lnTo>
                  <a:pt x="0" y="0"/>
                </a:lnTo>
                <a:close/>
              </a:path>
            </a:pathLst>
          </a:custGeom>
          <a:blipFill>
            <a:blip r:embed="rId9"/>
            <a:stretch>
              <a:fillRect/>
            </a:stretch>
          </a:blipFill>
        </p:spPr>
        <p:txBody>
          <a:bodyPr/>
          <a:lstStyle/>
          <a:p>
            <a:endParaRPr lang="en-US"/>
          </a:p>
        </p:txBody>
      </p:sp>
      <p:sp>
        <p:nvSpPr>
          <p:cNvPr id="11" name="Freeform 11"/>
          <p:cNvSpPr/>
          <p:nvPr/>
        </p:nvSpPr>
        <p:spPr>
          <a:xfrm rot="-1780280">
            <a:off x="-1340224" y="-2572471"/>
            <a:ext cx="8627188" cy="5144941"/>
          </a:xfrm>
          <a:custGeom>
            <a:avLst/>
            <a:gdLst/>
            <a:ahLst/>
            <a:cxnLst/>
            <a:rect l="l" t="t" r="r" b="b"/>
            <a:pathLst>
              <a:path w="8627188" h="5144941">
                <a:moveTo>
                  <a:pt x="0" y="0"/>
                </a:moveTo>
                <a:lnTo>
                  <a:pt x="8627188" y="0"/>
                </a:lnTo>
                <a:lnTo>
                  <a:pt x="8627188" y="5144942"/>
                </a:lnTo>
                <a:lnTo>
                  <a:pt x="0" y="51449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rot="8820853">
            <a:off x="11232533" y="7572586"/>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TextBox 13"/>
          <p:cNvSpPr txBox="1"/>
          <p:nvPr/>
        </p:nvSpPr>
        <p:spPr>
          <a:xfrm rot="-32386">
            <a:off x="-4239" y="476443"/>
            <a:ext cx="18288000" cy="961644"/>
          </a:xfrm>
          <a:prstGeom prst="rect">
            <a:avLst/>
          </a:prstGeom>
        </p:spPr>
        <p:txBody>
          <a:bodyPr lIns="0" tIns="0" rIns="0" bIns="0" rtlCol="0" anchor="t">
            <a:spAutoFit/>
          </a:bodyPr>
          <a:lstStyle/>
          <a:p>
            <a:pPr marL="0" lvl="0" indent="0" algn="l">
              <a:lnSpc>
                <a:spcPts val="6857"/>
              </a:lnSpc>
              <a:spcBef>
                <a:spcPct val="0"/>
              </a:spcBef>
            </a:pPr>
            <a:r>
              <a:rPr lang="en-US" sz="5399" b="1">
                <a:solidFill>
                  <a:srgbClr val="0E2F5F"/>
                </a:solidFill>
                <a:latin typeface="Akzidenz-Grotesk Heavy"/>
                <a:ea typeface="Akzidenz-Grotesk Heavy"/>
                <a:cs typeface="Akzidenz-Grotesk Heavy"/>
                <a:sym typeface="Akzidenz-Grotesk Heavy"/>
              </a:rPr>
              <a:t>Các bước xử lý lỗi trang - TT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id="3" name="Freeform 3"/>
          <p:cNvSpPr/>
          <p:nvPr/>
        </p:nvSpPr>
        <p:spPr>
          <a:xfrm>
            <a:off x="6298079" y="5973926"/>
            <a:ext cx="6568749" cy="6568749"/>
          </a:xfrm>
          <a:custGeom>
            <a:avLst/>
            <a:gdLst/>
            <a:ahLst/>
            <a:cxnLst/>
            <a:rect l="l" t="t" r="r" b="b"/>
            <a:pathLst>
              <a:path w="6568749" h="6568749">
                <a:moveTo>
                  <a:pt x="0" y="0"/>
                </a:moveTo>
                <a:lnTo>
                  <a:pt x="6568749" y="0"/>
                </a:lnTo>
                <a:lnTo>
                  <a:pt x="6568749" y="6568748"/>
                </a:lnTo>
                <a:lnTo>
                  <a:pt x="0" y="656874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862077" y="0"/>
            <a:ext cx="7425923" cy="10287000"/>
            <a:chOff x="0" y="0"/>
            <a:chExt cx="1955799" cy="2709333"/>
          </a:xfrm>
        </p:grpSpPr>
        <p:sp>
          <p:nvSpPr>
            <p:cNvPr id="5" name="Freeform 5"/>
            <p:cNvSpPr/>
            <p:nvPr/>
          </p:nvSpPr>
          <p:spPr>
            <a:xfrm>
              <a:off x="0" y="0"/>
              <a:ext cx="1955799" cy="2709333"/>
            </a:xfrm>
            <a:custGeom>
              <a:avLst/>
              <a:gdLst/>
              <a:ahLst/>
              <a:cxnLst/>
              <a:rect l="l" t="t" r="r" b="b"/>
              <a:pathLst>
                <a:path w="1955799" h="2709333">
                  <a:moveTo>
                    <a:pt x="0" y="0"/>
                  </a:moveTo>
                  <a:lnTo>
                    <a:pt x="1955799" y="0"/>
                  </a:lnTo>
                  <a:lnTo>
                    <a:pt x="1955799" y="2709333"/>
                  </a:lnTo>
                  <a:lnTo>
                    <a:pt x="0" y="2709333"/>
                  </a:lnTo>
                  <a:close/>
                </a:path>
              </a:pathLst>
            </a:custGeom>
            <a:solidFill>
              <a:srgbClr val="E1EDFC"/>
            </a:solidFill>
          </p:spPr>
          <p:txBody>
            <a:bodyPr/>
            <a:lstStyle/>
            <a:p>
              <a:endParaRPr lang="en-US"/>
            </a:p>
          </p:txBody>
        </p:sp>
        <p:sp>
          <p:nvSpPr>
            <p:cNvPr id="6" name="TextBox 6"/>
            <p:cNvSpPr txBox="1"/>
            <p:nvPr/>
          </p:nvSpPr>
          <p:spPr>
            <a:xfrm>
              <a:off x="0" y="-47625"/>
              <a:ext cx="1955799" cy="2756958"/>
            </a:xfrm>
            <a:prstGeom prst="rect">
              <a:avLst/>
            </a:prstGeom>
          </p:spPr>
          <p:txBody>
            <a:bodyPr lIns="50800" tIns="50800" rIns="50800" bIns="50800" rtlCol="0" anchor="ctr"/>
            <a:lstStyle/>
            <a:p>
              <a:pPr algn="ctr">
                <a:lnSpc>
                  <a:spcPts val="2800"/>
                </a:lnSpc>
              </a:pPr>
              <a:r>
                <a:rPr lang="en-US" sz="2000" b="1">
                  <a:solidFill>
                    <a:srgbClr val="FFFFFF"/>
                  </a:solidFill>
                  <a:latin typeface="Aileron Bold"/>
                  <a:ea typeface="Aileron Bold"/>
                  <a:cs typeface="Aileron Bold"/>
                  <a:sym typeface="Aileron Bold"/>
                </a:rPr>
                <a:t> </a:t>
              </a:r>
            </a:p>
          </p:txBody>
        </p:sp>
      </p:grpSp>
      <p:sp>
        <p:nvSpPr>
          <p:cNvPr id="7" name="TextBox 7"/>
          <p:cNvSpPr txBox="1"/>
          <p:nvPr/>
        </p:nvSpPr>
        <p:spPr>
          <a:xfrm>
            <a:off x="7853931" y="3508998"/>
            <a:ext cx="2580138" cy="389220"/>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Sea Level Rise</a:t>
            </a:r>
          </a:p>
        </p:txBody>
      </p:sp>
      <p:sp>
        <p:nvSpPr>
          <p:cNvPr id="8" name="Freeform 8"/>
          <p:cNvSpPr/>
          <p:nvPr/>
        </p:nvSpPr>
        <p:spPr>
          <a:xfrm>
            <a:off x="-2398567" y="-2596788"/>
            <a:ext cx="10252498" cy="10252498"/>
          </a:xfrm>
          <a:custGeom>
            <a:avLst/>
            <a:gdLst/>
            <a:ahLst/>
            <a:cxnLst/>
            <a:rect l="l" t="t" r="r" b="b"/>
            <a:pathLst>
              <a:path w="10252498" h="10252498">
                <a:moveTo>
                  <a:pt x="0" y="0"/>
                </a:moveTo>
                <a:lnTo>
                  <a:pt x="10252498" y="0"/>
                </a:lnTo>
                <a:lnTo>
                  <a:pt x="10252498" y="10252497"/>
                </a:lnTo>
                <a:lnTo>
                  <a:pt x="0" y="10252497"/>
                </a:lnTo>
                <a:lnTo>
                  <a:pt x="0" y="0"/>
                </a:lnTo>
                <a:close/>
              </a:path>
            </a:pathLst>
          </a:custGeom>
          <a:blipFill>
            <a:blip r:embed="rId4"/>
            <a:stretch>
              <a:fillRect/>
            </a:stretch>
          </a:blipFill>
        </p:spPr>
        <p:txBody>
          <a:bodyPr/>
          <a:lstStyle/>
          <a:p>
            <a:endParaRPr lang="en-US"/>
          </a:p>
        </p:txBody>
      </p:sp>
      <p:sp>
        <p:nvSpPr>
          <p:cNvPr id="9" name="Freeform 9"/>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5">
              <a:alphaModFix amt="8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5">
              <a:alphaModFix amt="8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102996" y="2070736"/>
            <a:ext cx="18288000" cy="7323454"/>
          </a:xfrm>
          <a:prstGeom prst="rect">
            <a:avLst/>
          </a:prstGeom>
        </p:spPr>
        <p:txBody>
          <a:bodyPr lIns="0" tIns="0" rIns="0" bIns="0" rtlCol="0" anchor="t">
            <a:spAutoFit/>
          </a:bodyPr>
          <a:lstStyle/>
          <a:p>
            <a:pPr marL="820427" lvl="1" indent="-410214" algn="l">
              <a:lnSpc>
                <a:spcPts val="5320"/>
              </a:lnSpc>
              <a:buFont typeface="Arial"/>
              <a:buChar char="•"/>
            </a:pPr>
            <a:r>
              <a:rPr lang="en-US" sz="3800" b="1">
                <a:solidFill>
                  <a:srgbClr val="000000"/>
                </a:solidFill>
                <a:latin typeface="Aileron Heavy"/>
                <a:ea typeface="Aileron Heavy"/>
                <a:cs typeface="Aileron Heavy"/>
                <a:sym typeface="Aileron Heavy"/>
              </a:rPr>
              <a:t>Tiết kiệm bộ nhớ: Không nạp toàn bộ chương trình ngay từ đầu.</a:t>
            </a:r>
          </a:p>
          <a:p>
            <a:pPr marL="820427" lvl="1" indent="-410214" algn="l">
              <a:lnSpc>
                <a:spcPts val="5320"/>
              </a:lnSpc>
              <a:buFont typeface="Arial"/>
              <a:buChar char="•"/>
            </a:pPr>
            <a:r>
              <a:rPr lang="en-US" sz="3800" b="1">
                <a:solidFill>
                  <a:srgbClr val="000000"/>
                </a:solidFill>
                <a:latin typeface="Aileron Heavy"/>
                <a:ea typeface="Aileron Heavy"/>
                <a:cs typeface="Aileron Heavy"/>
                <a:sym typeface="Aileron Heavy"/>
              </a:rPr>
              <a:t>Lỗi trang (Page Fault): Xảy ra khi trang chưa được nạp.</a:t>
            </a:r>
          </a:p>
          <a:p>
            <a:pPr marL="820427" lvl="1" indent="-410214" algn="l">
              <a:lnSpc>
                <a:spcPts val="5320"/>
              </a:lnSpc>
              <a:buFont typeface="Arial"/>
              <a:buChar char="•"/>
            </a:pPr>
            <a:r>
              <a:rPr lang="en-US" sz="3800" b="1">
                <a:solidFill>
                  <a:srgbClr val="000000"/>
                </a:solidFill>
                <a:latin typeface="Aileron Heavy"/>
                <a:ea typeface="Aileron Heavy"/>
                <a:cs typeface="Aileron Heavy"/>
                <a:sym typeface="Aileron Heavy"/>
              </a:rPr>
              <a:t>Lazy Loading: Chỉ nạp trang khi thực sự cần.</a:t>
            </a:r>
          </a:p>
          <a:p>
            <a:pPr marL="820427" lvl="1" indent="-410214" algn="l">
              <a:lnSpc>
                <a:spcPts val="5320"/>
              </a:lnSpc>
              <a:buFont typeface="Arial"/>
              <a:buChar char="•"/>
            </a:pPr>
            <a:r>
              <a:rPr lang="en-US" sz="3800" b="1">
                <a:solidFill>
                  <a:srgbClr val="000000"/>
                </a:solidFill>
                <a:latin typeface="Aileron Heavy"/>
                <a:ea typeface="Aileron Heavy"/>
                <a:cs typeface="Aileron Heavy"/>
                <a:sym typeface="Aileron Heavy"/>
              </a:rPr>
              <a:t>Khởi đầu không có trang nào: Lỗi trang xảy ra liên tiếp cho đến khi nạp đủ trang cần thiết.</a:t>
            </a:r>
          </a:p>
          <a:p>
            <a:pPr marL="820427" lvl="1" indent="-410214" algn="l">
              <a:lnSpc>
                <a:spcPts val="5320"/>
              </a:lnSpc>
              <a:buFont typeface="Arial"/>
              <a:buChar char="•"/>
            </a:pPr>
            <a:r>
              <a:rPr lang="en-US" sz="3800" b="1">
                <a:solidFill>
                  <a:srgbClr val="000000"/>
                </a:solidFill>
                <a:latin typeface="Aileron Heavy"/>
                <a:ea typeface="Aileron Heavy"/>
                <a:cs typeface="Aileron Heavy"/>
                <a:sym typeface="Aileron Heavy"/>
              </a:rPr>
              <a:t>Một lệnh có thể gây ra nhiều lỗi trang nếu truy cập nhiều địa chỉ.</a:t>
            </a:r>
          </a:p>
          <a:p>
            <a:pPr marL="820427" lvl="1" indent="-410214" algn="l">
              <a:lnSpc>
                <a:spcPts val="5320"/>
              </a:lnSpc>
              <a:buFont typeface="Arial"/>
              <a:buChar char="•"/>
            </a:pPr>
            <a:r>
              <a:rPr lang="en-US" sz="3800" b="1">
                <a:solidFill>
                  <a:srgbClr val="000000"/>
                </a:solidFill>
                <a:latin typeface="Aileron Heavy"/>
                <a:ea typeface="Aileron Heavy"/>
                <a:cs typeface="Aileron Heavy"/>
                <a:sym typeface="Aileron Heavy"/>
              </a:rPr>
              <a:t>Hỗ trợ phần cứng:</a:t>
            </a:r>
          </a:p>
          <a:p>
            <a:pPr marL="820427" lvl="1" indent="-410214" algn="l">
              <a:lnSpc>
                <a:spcPts val="5320"/>
              </a:lnSpc>
              <a:buFont typeface="Arial"/>
              <a:buChar char="•"/>
            </a:pPr>
            <a:r>
              <a:rPr lang="en-US" sz="3800" b="1">
                <a:solidFill>
                  <a:srgbClr val="000000"/>
                </a:solidFill>
                <a:latin typeface="Aileron Heavy"/>
                <a:ea typeface="Aileron Heavy"/>
                <a:cs typeface="Aileron Heavy"/>
                <a:sym typeface="Aileron Heavy"/>
              </a:rPr>
              <a:t>Bit hợp lệ/không hợp lệ.</a:t>
            </a:r>
          </a:p>
          <a:p>
            <a:pPr marL="820427" lvl="1" indent="-410214" algn="l">
              <a:lnSpc>
                <a:spcPts val="5320"/>
              </a:lnSpc>
              <a:buFont typeface="Arial"/>
              <a:buChar char="•"/>
            </a:pPr>
            <a:r>
              <a:rPr lang="en-US" sz="3800" b="1">
                <a:solidFill>
                  <a:srgbClr val="000000"/>
                </a:solidFill>
                <a:latin typeface="Aileron Heavy"/>
                <a:ea typeface="Aileron Heavy"/>
                <a:cs typeface="Aileron Heavy"/>
                <a:sym typeface="Aileron Heavy"/>
              </a:rPr>
              <a:t>Bộ nhớ thứ cấp và swap space.</a:t>
            </a:r>
          </a:p>
          <a:p>
            <a:pPr marL="820427" lvl="1" indent="-410214" algn="l">
              <a:lnSpc>
                <a:spcPts val="5320"/>
              </a:lnSpc>
              <a:buFont typeface="Arial"/>
              <a:buChar char="•"/>
            </a:pPr>
            <a:r>
              <a:rPr lang="en-US" sz="3800" b="1">
                <a:solidFill>
                  <a:srgbClr val="000000"/>
                </a:solidFill>
                <a:latin typeface="Aileron Heavy"/>
                <a:ea typeface="Aileron Heavy"/>
                <a:cs typeface="Aileron Heavy"/>
                <a:sym typeface="Aileron Heavy"/>
              </a:rPr>
              <a:t>Hệ thống có khả năng khởi động lại lệnh sau lỗi trang.</a:t>
            </a:r>
          </a:p>
          <a:p>
            <a:pPr algn="l">
              <a:lnSpc>
                <a:spcPts val="5320"/>
              </a:lnSpc>
            </a:pPr>
            <a:endParaRPr lang="en-US" sz="3800" b="1">
              <a:solidFill>
                <a:srgbClr val="000000"/>
              </a:solidFill>
              <a:latin typeface="Aileron Heavy"/>
              <a:ea typeface="Aileron Heavy"/>
              <a:cs typeface="Aileron Heavy"/>
              <a:sym typeface="Aileron Heavy"/>
            </a:endParaRPr>
          </a:p>
        </p:txBody>
      </p:sp>
      <p:sp>
        <p:nvSpPr>
          <p:cNvPr id="12" name="AutoShape 12"/>
          <p:cNvSpPr/>
          <p:nvPr/>
        </p:nvSpPr>
        <p:spPr>
          <a:xfrm flipV="1">
            <a:off x="-102996" y="1837099"/>
            <a:ext cx="10965073" cy="0"/>
          </a:xfrm>
          <a:prstGeom prst="line">
            <a:avLst/>
          </a:prstGeom>
          <a:ln w="104775"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0" y="556368"/>
            <a:ext cx="18288000" cy="961644"/>
          </a:xfrm>
          <a:prstGeom prst="rect">
            <a:avLst/>
          </a:prstGeom>
        </p:spPr>
        <p:txBody>
          <a:bodyPr lIns="0" tIns="0" rIns="0" bIns="0" rtlCol="0" anchor="t">
            <a:spAutoFit/>
          </a:bodyPr>
          <a:lstStyle/>
          <a:p>
            <a:pPr marL="0" lvl="0" indent="0" algn="l">
              <a:lnSpc>
                <a:spcPts val="6857"/>
              </a:lnSpc>
              <a:spcBef>
                <a:spcPct val="0"/>
              </a:spcBef>
            </a:pPr>
            <a:r>
              <a:rPr lang="en-US" sz="5399" b="1">
                <a:solidFill>
                  <a:srgbClr val="0E2F5F"/>
                </a:solidFill>
                <a:latin typeface="Akzidenz-Grotesk Heavy"/>
                <a:ea typeface="Akzidenz-Grotesk Heavy"/>
                <a:cs typeface="Akzidenz-Grotesk Heavy"/>
                <a:sym typeface="Akzidenz-Grotesk Heavy"/>
              </a:rPr>
              <a:t>Các khía cạnh của phân trang theo yêu cầu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grpSp>
        <p:nvGrpSpPr>
          <p:cNvPr id="3" name="Group 3"/>
          <p:cNvGrpSpPr/>
          <p:nvPr/>
        </p:nvGrpSpPr>
        <p:grpSpPr>
          <a:xfrm>
            <a:off x="10862077" y="0"/>
            <a:ext cx="7425923" cy="10287000"/>
            <a:chOff x="0" y="0"/>
            <a:chExt cx="1955799" cy="2709333"/>
          </a:xfrm>
        </p:grpSpPr>
        <p:sp>
          <p:nvSpPr>
            <p:cNvPr id="4" name="Freeform 4"/>
            <p:cNvSpPr/>
            <p:nvPr/>
          </p:nvSpPr>
          <p:spPr>
            <a:xfrm>
              <a:off x="0" y="0"/>
              <a:ext cx="1955799" cy="2709333"/>
            </a:xfrm>
            <a:custGeom>
              <a:avLst/>
              <a:gdLst/>
              <a:ahLst/>
              <a:cxnLst/>
              <a:rect l="l" t="t" r="r" b="b"/>
              <a:pathLst>
                <a:path w="1955799" h="2709333">
                  <a:moveTo>
                    <a:pt x="0" y="0"/>
                  </a:moveTo>
                  <a:lnTo>
                    <a:pt x="1955799" y="0"/>
                  </a:lnTo>
                  <a:lnTo>
                    <a:pt x="1955799" y="2709333"/>
                  </a:lnTo>
                  <a:lnTo>
                    <a:pt x="0" y="2709333"/>
                  </a:lnTo>
                  <a:close/>
                </a:path>
              </a:pathLst>
            </a:custGeom>
            <a:solidFill>
              <a:srgbClr val="E1EDFC"/>
            </a:solidFill>
          </p:spPr>
          <p:txBody>
            <a:bodyPr/>
            <a:lstStyle/>
            <a:p>
              <a:endParaRPr lang="en-US"/>
            </a:p>
          </p:txBody>
        </p:sp>
        <p:sp>
          <p:nvSpPr>
            <p:cNvPr id="5" name="TextBox 5"/>
            <p:cNvSpPr txBox="1"/>
            <p:nvPr/>
          </p:nvSpPr>
          <p:spPr>
            <a:xfrm>
              <a:off x="0" y="-47625"/>
              <a:ext cx="1955799" cy="2756958"/>
            </a:xfrm>
            <a:prstGeom prst="rect">
              <a:avLst/>
            </a:prstGeom>
          </p:spPr>
          <p:txBody>
            <a:bodyPr lIns="50800" tIns="50800" rIns="50800" bIns="50800" rtlCol="0" anchor="ctr"/>
            <a:lstStyle/>
            <a:p>
              <a:pPr algn="ctr">
                <a:lnSpc>
                  <a:spcPts val="2800"/>
                </a:lnSpc>
              </a:pPr>
              <a:r>
                <a:rPr lang="en-US" sz="2000" b="1">
                  <a:solidFill>
                    <a:srgbClr val="FFFFFF"/>
                  </a:solidFill>
                  <a:latin typeface="Aileron Bold"/>
                  <a:ea typeface="Aileron Bold"/>
                  <a:cs typeface="Aileron Bold"/>
                  <a:sym typeface="Aileron Bold"/>
                </a:rPr>
                <a:t> </a:t>
              </a:r>
            </a:p>
          </p:txBody>
        </p:sp>
      </p:grpSp>
      <p:sp>
        <p:nvSpPr>
          <p:cNvPr id="6" name="TextBox 6"/>
          <p:cNvSpPr txBox="1"/>
          <p:nvPr/>
        </p:nvSpPr>
        <p:spPr>
          <a:xfrm>
            <a:off x="7853931" y="3508998"/>
            <a:ext cx="2580138" cy="389220"/>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Sea Level Rise</a:t>
            </a:r>
          </a:p>
        </p:txBody>
      </p:sp>
      <p:sp>
        <p:nvSpPr>
          <p:cNvPr id="7" name="TextBox 7"/>
          <p:cNvSpPr txBox="1"/>
          <p:nvPr/>
        </p:nvSpPr>
        <p:spPr>
          <a:xfrm>
            <a:off x="-102996" y="2070736"/>
            <a:ext cx="18288000" cy="7530464"/>
          </a:xfrm>
          <a:prstGeom prst="rect">
            <a:avLst/>
          </a:prstGeom>
        </p:spPr>
        <p:txBody>
          <a:bodyPr lIns="0" tIns="0" rIns="0" bIns="0" rtlCol="0" anchor="t">
            <a:spAutoFit/>
          </a:bodyPr>
          <a:lstStyle/>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Là quá trình khôi phục tiến trình sau khi xảy ra lỗi trang, cho phép tiến trình tiếp tục thực hiện từ vị trí lỗi.​</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Quá trình:​</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Lưu Trạng Thái: Lưu lại trạng thái của tiến trình (thanh ghi, mã điều kiện, con trỏ lệnh) khi lỗi trang xảy ra.​</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Nạp Trang: Nạp trang cần thiết từ bộ nhớ thứ cấp vào bộ nhớ chính.​</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Khôi Phục: Khởi động lại lệnh, thực hiện lại các bước đã thực hiện trước khi lỗi xảy ra.​</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Điều kiện: Hệ thống phải khôi phục tiến trình ở trạng thái chính xác, đảm bảo không mất dữ liệu.​</a:t>
            </a:r>
          </a:p>
          <a:p>
            <a:pPr algn="l">
              <a:lnSpc>
                <a:spcPts val="5460"/>
              </a:lnSpc>
            </a:pPr>
            <a:endParaRPr lang="en-US" sz="3900" b="1">
              <a:solidFill>
                <a:srgbClr val="000000"/>
              </a:solidFill>
              <a:latin typeface="Aileron Heavy"/>
              <a:ea typeface="Aileron Heavy"/>
              <a:cs typeface="Aileron Heavy"/>
              <a:sym typeface="Aileron Heavy"/>
            </a:endParaRPr>
          </a:p>
        </p:txBody>
      </p:sp>
      <p:sp>
        <p:nvSpPr>
          <p:cNvPr id="8" name="TextBox 8"/>
          <p:cNvSpPr txBox="1"/>
          <p:nvPr/>
        </p:nvSpPr>
        <p:spPr>
          <a:xfrm>
            <a:off x="0" y="556368"/>
            <a:ext cx="18288000" cy="961644"/>
          </a:xfrm>
          <a:prstGeom prst="rect">
            <a:avLst/>
          </a:prstGeom>
        </p:spPr>
        <p:txBody>
          <a:bodyPr lIns="0" tIns="0" rIns="0" bIns="0" rtlCol="0" anchor="t">
            <a:spAutoFit/>
          </a:bodyPr>
          <a:lstStyle/>
          <a:p>
            <a:pPr marL="0" lvl="0" indent="0" algn="l">
              <a:lnSpc>
                <a:spcPts val="6857"/>
              </a:lnSpc>
              <a:spcBef>
                <a:spcPct val="0"/>
              </a:spcBef>
            </a:pPr>
            <a:r>
              <a:rPr lang="en-US" sz="5399" b="1">
                <a:solidFill>
                  <a:srgbClr val="0E2F5F"/>
                </a:solidFill>
                <a:latin typeface="Akzidenz-Grotesk Heavy"/>
                <a:ea typeface="Akzidenz-Grotesk Heavy"/>
                <a:cs typeface="Akzidenz-Grotesk Heavy"/>
                <a:sym typeface="Akzidenz-Grotesk Heavy"/>
              </a:rPr>
              <a:t>INSTRUCTION RESTART (khởi động lại lệnh)</a:t>
            </a:r>
          </a:p>
        </p:txBody>
      </p:sp>
      <p:sp>
        <p:nvSpPr>
          <p:cNvPr id="9" name="AutoShape 9"/>
          <p:cNvSpPr/>
          <p:nvPr/>
        </p:nvSpPr>
        <p:spPr>
          <a:xfrm flipV="1">
            <a:off x="-102996" y="1837099"/>
            <a:ext cx="10965073" cy="0"/>
          </a:xfrm>
          <a:prstGeom prst="line">
            <a:avLst/>
          </a:prstGeom>
          <a:ln w="104775" cap="flat">
            <a:solidFill>
              <a:srgbClr val="000000"/>
            </a:solidFill>
            <a:prstDash val="solid"/>
            <a:headEnd type="none" w="sm" len="sm"/>
            <a:tailEnd type="none" w="sm" len="sm"/>
          </a:ln>
        </p:spPr>
        <p:txBody>
          <a:bodyPr/>
          <a:lstStyle/>
          <a:p>
            <a:endParaRPr lang="en-US"/>
          </a:p>
        </p:txBody>
      </p:sp>
      <p:sp>
        <p:nvSpPr>
          <p:cNvPr id="10" name="Freeform 10"/>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txBody>
          <a:bodyPr/>
          <a:lstStyle/>
          <a:p>
            <a:endParaRPr lang="en-US"/>
          </a:p>
        </p:txBody>
      </p:sp>
      <p:sp>
        <p:nvSpPr>
          <p:cNvPr id="11" name="Freeform 11"/>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grpSp>
        <p:nvGrpSpPr>
          <p:cNvPr id="3" name="Group 3"/>
          <p:cNvGrpSpPr/>
          <p:nvPr/>
        </p:nvGrpSpPr>
        <p:grpSpPr>
          <a:xfrm>
            <a:off x="10862077" y="0"/>
            <a:ext cx="7425923" cy="10287000"/>
            <a:chOff x="0" y="0"/>
            <a:chExt cx="1955799" cy="2709333"/>
          </a:xfrm>
        </p:grpSpPr>
        <p:sp>
          <p:nvSpPr>
            <p:cNvPr id="4" name="Freeform 4"/>
            <p:cNvSpPr/>
            <p:nvPr/>
          </p:nvSpPr>
          <p:spPr>
            <a:xfrm>
              <a:off x="0" y="0"/>
              <a:ext cx="1955799" cy="2709333"/>
            </a:xfrm>
            <a:custGeom>
              <a:avLst/>
              <a:gdLst/>
              <a:ahLst/>
              <a:cxnLst/>
              <a:rect l="l" t="t" r="r" b="b"/>
              <a:pathLst>
                <a:path w="1955799" h="2709333">
                  <a:moveTo>
                    <a:pt x="0" y="0"/>
                  </a:moveTo>
                  <a:lnTo>
                    <a:pt x="1955799" y="0"/>
                  </a:lnTo>
                  <a:lnTo>
                    <a:pt x="1955799" y="2709333"/>
                  </a:lnTo>
                  <a:lnTo>
                    <a:pt x="0" y="2709333"/>
                  </a:lnTo>
                  <a:close/>
                </a:path>
              </a:pathLst>
            </a:custGeom>
            <a:solidFill>
              <a:srgbClr val="E1EDFC"/>
            </a:solidFill>
          </p:spPr>
          <p:txBody>
            <a:bodyPr/>
            <a:lstStyle/>
            <a:p>
              <a:endParaRPr lang="en-US"/>
            </a:p>
          </p:txBody>
        </p:sp>
        <p:sp>
          <p:nvSpPr>
            <p:cNvPr id="5" name="TextBox 5"/>
            <p:cNvSpPr txBox="1"/>
            <p:nvPr/>
          </p:nvSpPr>
          <p:spPr>
            <a:xfrm>
              <a:off x="0" y="-47625"/>
              <a:ext cx="1955799" cy="2756958"/>
            </a:xfrm>
            <a:prstGeom prst="rect">
              <a:avLst/>
            </a:prstGeom>
          </p:spPr>
          <p:txBody>
            <a:bodyPr lIns="50800" tIns="50800" rIns="50800" bIns="50800" rtlCol="0" anchor="ctr"/>
            <a:lstStyle/>
            <a:p>
              <a:pPr algn="ctr">
                <a:lnSpc>
                  <a:spcPts val="2800"/>
                </a:lnSpc>
              </a:pPr>
              <a:r>
                <a:rPr lang="en-US" sz="2000" b="1">
                  <a:solidFill>
                    <a:srgbClr val="FFFFFF"/>
                  </a:solidFill>
                  <a:latin typeface="Aileron Bold"/>
                  <a:ea typeface="Aileron Bold"/>
                  <a:cs typeface="Aileron Bold"/>
                  <a:sym typeface="Aileron Bold"/>
                </a:rPr>
                <a:t> </a:t>
              </a:r>
            </a:p>
          </p:txBody>
        </p:sp>
      </p:grpSp>
      <p:sp>
        <p:nvSpPr>
          <p:cNvPr id="6" name="TextBox 6"/>
          <p:cNvSpPr txBox="1"/>
          <p:nvPr/>
        </p:nvSpPr>
        <p:spPr>
          <a:xfrm>
            <a:off x="7853931" y="3508998"/>
            <a:ext cx="2580138" cy="389220"/>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Sea Level Rise</a:t>
            </a:r>
          </a:p>
        </p:txBody>
      </p:sp>
      <p:sp>
        <p:nvSpPr>
          <p:cNvPr id="7" name="Freeform 7"/>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7616117">
            <a:off x="14754144" y="7087147"/>
            <a:ext cx="6000674" cy="4342306"/>
          </a:xfrm>
          <a:custGeom>
            <a:avLst/>
            <a:gdLst/>
            <a:ahLst/>
            <a:cxnLst/>
            <a:rect l="l" t="t" r="r" b="b"/>
            <a:pathLst>
              <a:path w="6000674" h="4342306">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2996" y="2070736"/>
            <a:ext cx="18288000" cy="4787264"/>
          </a:xfrm>
          <a:prstGeom prst="rect">
            <a:avLst/>
          </a:prstGeom>
        </p:spPr>
        <p:txBody>
          <a:bodyPr lIns="0" tIns="0" rIns="0" bIns="0" rtlCol="0" anchor="t">
            <a:spAutoFit/>
          </a:bodyPr>
          <a:lstStyle/>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Danh sách các khung bộ nhớ trống dùng để nạp trang mới.</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Khi hệ thống khởi động, tất cả khung trống được thêm vào danh sách này.</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Khi cần, hệ điều hành chọn một khung trống từ danh sách để nạp trang mới.</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Zero-fill-on-demand: Khung được xóa trắng trước khi dùng (bảo mật).</a:t>
            </a:r>
          </a:p>
          <a:p>
            <a:pPr algn="l">
              <a:lnSpc>
                <a:spcPts val="5460"/>
              </a:lnSpc>
            </a:pPr>
            <a:endParaRPr lang="en-US" sz="3900" b="1">
              <a:solidFill>
                <a:srgbClr val="000000"/>
              </a:solidFill>
              <a:latin typeface="Aileron Heavy"/>
              <a:ea typeface="Aileron Heavy"/>
              <a:cs typeface="Aileron Heavy"/>
              <a:sym typeface="Aileron Heavy"/>
            </a:endParaRPr>
          </a:p>
        </p:txBody>
      </p:sp>
      <p:sp>
        <p:nvSpPr>
          <p:cNvPr id="10" name="TextBox 10"/>
          <p:cNvSpPr txBox="1"/>
          <p:nvPr/>
        </p:nvSpPr>
        <p:spPr>
          <a:xfrm>
            <a:off x="0" y="556368"/>
            <a:ext cx="18288000" cy="961644"/>
          </a:xfrm>
          <a:prstGeom prst="rect">
            <a:avLst/>
          </a:prstGeom>
        </p:spPr>
        <p:txBody>
          <a:bodyPr lIns="0" tIns="0" rIns="0" bIns="0" rtlCol="0" anchor="t">
            <a:spAutoFit/>
          </a:bodyPr>
          <a:lstStyle/>
          <a:p>
            <a:pPr marL="0" lvl="0" indent="0" algn="l">
              <a:lnSpc>
                <a:spcPts val="6857"/>
              </a:lnSpc>
              <a:spcBef>
                <a:spcPct val="0"/>
              </a:spcBef>
            </a:pPr>
            <a:r>
              <a:rPr lang="en-US" sz="5399" b="1">
                <a:solidFill>
                  <a:srgbClr val="0E2F5F"/>
                </a:solidFill>
                <a:latin typeface="Akzidenz-Grotesk Heavy"/>
                <a:ea typeface="Akzidenz-Grotesk Heavy"/>
                <a:cs typeface="Akzidenz-Grotesk Heavy"/>
                <a:sym typeface="Akzidenz-Grotesk Heavy"/>
              </a:rPr>
              <a:t>Free Frame List (Danh sách khung trống)</a:t>
            </a:r>
          </a:p>
        </p:txBody>
      </p:sp>
      <p:sp>
        <p:nvSpPr>
          <p:cNvPr id="11" name="AutoShape 11"/>
          <p:cNvSpPr/>
          <p:nvPr/>
        </p:nvSpPr>
        <p:spPr>
          <a:xfrm flipV="1">
            <a:off x="-102996" y="1837099"/>
            <a:ext cx="10965073" cy="0"/>
          </a:xfrm>
          <a:prstGeom prst="line">
            <a:avLst/>
          </a:prstGeom>
          <a:ln w="104775" cap="flat">
            <a:solidFill>
              <a:srgbClr val="00000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grpSp>
        <p:nvGrpSpPr>
          <p:cNvPr id="3" name="Group 3"/>
          <p:cNvGrpSpPr/>
          <p:nvPr/>
        </p:nvGrpSpPr>
        <p:grpSpPr>
          <a:xfrm>
            <a:off x="10862077" y="0"/>
            <a:ext cx="7425923" cy="10287000"/>
            <a:chOff x="0" y="0"/>
            <a:chExt cx="1955799" cy="2709333"/>
          </a:xfrm>
        </p:grpSpPr>
        <p:sp>
          <p:nvSpPr>
            <p:cNvPr id="4" name="Freeform 4"/>
            <p:cNvSpPr/>
            <p:nvPr/>
          </p:nvSpPr>
          <p:spPr>
            <a:xfrm>
              <a:off x="0" y="0"/>
              <a:ext cx="1955799" cy="2709333"/>
            </a:xfrm>
            <a:custGeom>
              <a:avLst/>
              <a:gdLst/>
              <a:ahLst/>
              <a:cxnLst/>
              <a:rect l="l" t="t" r="r" b="b"/>
              <a:pathLst>
                <a:path w="1955799" h="2709333">
                  <a:moveTo>
                    <a:pt x="0" y="0"/>
                  </a:moveTo>
                  <a:lnTo>
                    <a:pt x="1955799" y="0"/>
                  </a:lnTo>
                  <a:lnTo>
                    <a:pt x="1955799" y="2709333"/>
                  </a:lnTo>
                  <a:lnTo>
                    <a:pt x="0" y="2709333"/>
                  </a:lnTo>
                  <a:close/>
                </a:path>
              </a:pathLst>
            </a:custGeom>
            <a:solidFill>
              <a:srgbClr val="E1EDFC"/>
            </a:solidFill>
          </p:spPr>
          <p:txBody>
            <a:bodyPr/>
            <a:lstStyle/>
            <a:p>
              <a:endParaRPr lang="en-US"/>
            </a:p>
          </p:txBody>
        </p:sp>
        <p:sp>
          <p:nvSpPr>
            <p:cNvPr id="5" name="TextBox 5"/>
            <p:cNvSpPr txBox="1"/>
            <p:nvPr/>
          </p:nvSpPr>
          <p:spPr>
            <a:xfrm>
              <a:off x="0" y="-47625"/>
              <a:ext cx="1955799" cy="2756958"/>
            </a:xfrm>
            <a:prstGeom prst="rect">
              <a:avLst/>
            </a:prstGeom>
          </p:spPr>
          <p:txBody>
            <a:bodyPr lIns="50800" tIns="50800" rIns="50800" bIns="50800" rtlCol="0" anchor="ctr"/>
            <a:lstStyle/>
            <a:p>
              <a:pPr algn="ctr">
                <a:lnSpc>
                  <a:spcPts val="2800"/>
                </a:lnSpc>
              </a:pPr>
              <a:r>
                <a:rPr lang="en-US" sz="2000" b="1">
                  <a:solidFill>
                    <a:srgbClr val="FFFFFF"/>
                  </a:solidFill>
                  <a:latin typeface="Aileron Bold"/>
                  <a:ea typeface="Aileron Bold"/>
                  <a:cs typeface="Aileron Bold"/>
                  <a:sym typeface="Aileron Bold"/>
                </a:rPr>
                <a:t> </a:t>
              </a:r>
            </a:p>
          </p:txBody>
        </p:sp>
      </p:grpSp>
      <p:sp>
        <p:nvSpPr>
          <p:cNvPr id="6" name="TextBox 6"/>
          <p:cNvSpPr txBox="1"/>
          <p:nvPr/>
        </p:nvSpPr>
        <p:spPr>
          <a:xfrm>
            <a:off x="7853931" y="3508998"/>
            <a:ext cx="2580138" cy="389220"/>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Sea Level Rise</a:t>
            </a:r>
          </a:p>
        </p:txBody>
      </p:sp>
      <p:sp>
        <p:nvSpPr>
          <p:cNvPr id="7" name="Freeform 7"/>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2">
              <a:alphaModFix amt="52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7616117">
            <a:off x="14754144" y="7087147"/>
            <a:ext cx="6000674" cy="4342306"/>
          </a:xfrm>
          <a:custGeom>
            <a:avLst/>
            <a:gdLst/>
            <a:ahLst/>
            <a:cxnLst/>
            <a:rect l="l" t="t" r="r" b="b"/>
            <a:pathLst>
              <a:path w="6000674" h="4342306">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2996" y="2070736"/>
            <a:ext cx="18288000" cy="6844664"/>
          </a:xfrm>
          <a:prstGeom prst="rect">
            <a:avLst/>
          </a:prstGeom>
        </p:spPr>
        <p:txBody>
          <a:bodyPr lIns="0" tIns="0" rIns="0" bIns="0" rtlCol="0" anchor="t">
            <a:spAutoFit/>
          </a:bodyPr>
          <a:lstStyle/>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Giả sử:</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Thời gian truy cập bộ nhớ (ma): 10ns hoặc 200ns.</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Thời gian xử lý lỗi trang: ~8ms.</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Nếu tỷ lệ lỗi trang là p, thì thời gian truy cập hiệu quả:</a:t>
            </a:r>
          </a:p>
          <a:p>
            <a:pPr marL="842016" lvl="1" indent="-421008" algn="l">
              <a:lnSpc>
                <a:spcPts val="5460"/>
              </a:lnSpc>
              <a:buFont typeface="Arial"/>
              <a:buChar char="•"/>
            </a:pPr>
            <a:endParaRPr lang="en-US" sz="3900" b="1">
              <a:solidFill>
                <a:srgbClr val="000000"/>
              </a:solidFill>
              <a:latin typeface="Aileron Heavy"/>
              <a:ea typeface="Aileron Heavy"/>
              <a:cs typeface="Aileron Heavy"/>
              <a:sym typeface="Aileron Heavy"/>
            </a:endParaRP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Tỷ lệ lỗi trang càng nhỏ, hệ thống càng hiệu quả.</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 Một số lỗi trang là chấp nhận được, nhưng nếu quá nhiều sẽ gây hiện tượng "thrashing" – hệ thống chỉ lo xử lý lỗi trang mà không làm được gì khác.</a:t>
            </a:r>
          </a:p>
          <a:p>
            <a:pPr algn="l">
              <a:lnSpc>
                <a:spcPts val="5460"/>
              </a:lnSpc>
            </a:pPr>
            <a:endParaRPr lang="en-US" sz="3900" b="1">
              <a:solidFill>
                <a:srgbClr val="000000"/>
              </a:solidFill>
              <a:latin typeface="Aileron Heavy"/>
              <a:ea typeface="Aileron Heavy"/>
              <a:cs typeface="Aileron Heavy"/>
              <a:sym typeface="Aileron Heavy"/>
            </a:endParaRPr>
          </a:p>
        </p:txBody>
      </p:sp>
      <p:sp>
        <p:nvSpPr>
          <p:cNvPr id="10" name="AutoShape 10"/>
          <p:cNvSpPr/>
          <p:nvPr/>
        </p:nvSpPr>
        <p:spPr>
          <a:xfrm flipV="1">
            <a:off x="-102996" y="1837099"/>
            <a:ext cx="10965073" cy="0"/>
          </a:xfrm>
          <a:prstGeom prst="line">
            <a:avLst/>
          </a:prstGeom>
          <a:ln w="104775" cap="flat">
            <a:solidFill>
              <a:srgbClr val="000000"/>
            </a:solidFill>
            <a:prstDash val="solid"/>
            <a:headEnd type="none" w="sm" len="sm"/>
            <a:tailEnd type="none" w="sm" len="sm"/>
          </a:ln>
        </p:spPr>
        <p:txBody>
          <a:bodyPr/>
          <a:lstStyle/>
          <a:p>
            <a:endParaRPr lang="en-US"/>
          </a:p>
        </p:txBody>
      </p:sp>
      <p:sp>
        <p:nvSpPr>
          <p:cNvPr id="11" name="Freeform 11"/>
          <p:cNvSpPr/>
          <p:nvPr/>
        </p:nvSpPr>
        <p:spPr>
          <a:xfrm>
            <a:off x="1028700" y="4789319"/>
            <a:ext cx="10725312" cy="766094"/>
          </a:xfrm>
          <a:custGeom>
            <a:avLst/>
            <a:gdLst/>
            <a:ahLst/>
            <a:cxnLst/>
            <a:rect l="l" t="t" r="r" b="b"/>
            <a:pathLst>
              <a:path w="10725312" h="766094">
                <a:moveTo>
                  <a:pt x="0" y="0"/>
                </a:moveTo>
                <a:lnTo>
                  <a:pt x="10725312" y="0"/>
                </a:lnTo>
                <a:lnTo>
                  <a:pt x="10725312" y="766094"/>
                </a:lnTo>
                <a:lnTo>
                  <a:pt x="0" y="76609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0" y="556368"/>
            <a:ext cx="18288000" cy="961644"/>
          </a:xfrm>
          <a:prstGeom prst="rect">
            <a:avLst/>
          </a:prstGeom>
        </p:spPr>
        <p:txBody>
          <a:bodyPr lIns="0" tIns="0" rIns="0" bIns="0" rtlCol="0" anchor="t">
            <a:spAutoFit/>
          </a:bodyPr>
          <a:lstStyle/>
          <a:p>
            <a:pPr marL="0" lvl="0" indent="0" algn="l">
              <a:lnSpc>
                <a:spcPts val="6857"/>
              </a:lnSpc>
              <a:spcBef>
                <a:spcPct val="0"/>
              </a:spcBef>
            </a:pPr>
            <a:r>
              <a:rPr lang="en-US" sz="5399" b="1">
                <a:solidFill>
                  <a:srgbClr val="0E2F5F"/>
                </a:solidFill>
                <a:latin typeface="Akzidenz-Grotesk Heavy"/>
                <a:ea typeface="Akzidenz-Grotesk Heavy"/>
                <a:cs typeface="Akzidenz-Grotesk Heavy"/>
                <a:sym typeface="Akzidenz-Grotesk Heavy"/>
              </a:rPr>
              <a:t>Hiệu Suất của Demand Paging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06259" y="4178429"/>
            <a:ext cx="4917769" cy="696370"/>
            <a:chOff x="0" y="0"/>
            <a:chExt cx="1295215" cy="183406"/>
          </a:xfrm>
        </p:grpSpPr>
        <p:sp>
          <p:nvSpPr>
            <p:cNvPr id="3" name="Freeform 3"/>
            <p:cNvSpPr/>
            <p:nvPr/>
          </p:nvSpPr>
          <p:spPr>
            <a:xfrm>
              <a:off x="0" y="0"/>
              <a:ext cx="1295215" cy="183406"/>
            </a:xfrm>
            <a:custGeom>
              <a:avLst/>
              <a:gdLst/>
              <a:ahLst/>
              <a:cxnLst/>
              <a:rect l="l" t="t" r="r" b="b"/>
              <a:pathLst>
                <a:path w="1295215" h="183406">
                  <a:moveTo>
                    <a:pt x="80288" y="0"/>
                  </a:moveTo>
                  <a:lnTo>
                    <a:pt x="1214927" y="0"/>
                  </a:lnTo>
                  <a:cubicBezTo>
                    <a:pt x="1236221" y="0"/>
                    <a:pt x="1256642" y="8459"/>
                    <a:pt x="1271699" y="23516"/>
                  </a:cubicBezTo>
                  <a:cubicBezTo>
                    <a:pt x="1286756" y="38573"/>
                    <a:pt x="1295215" y="58994"/>
                    <a:pt x="1295215" y="80288"/>
                  </a:cubicBezTo>
                  <a:lnTo>
                    <a:pt x="1295215" y="103118"/>
                  </a:lnTo>
                  <a:cubicBezTo>
                    <a:pt x="1295215" y="124412"/>
                    <a:pt x="1286756" y="144833"/>
                    <a:pt x="1271699" y="159890"/>
                  </a:cubicBezTo>
                  <a:cubicBezTo>
                    <a:pt x="1256642" y="174947"/>
                    <a:pt x="1236221" y="183406"/>
                    <a:pt x="1214927" y="183406"/>
                  </a:cubicBezTo>
                  <a:lnTo>
                    <a:pt x="80288" y="183406"/>
                  </a:lnTo>
                  <a:cubicBezTo>
                    <a:pt x="35946" y="183406"/>
                    <a:pt x="0" y="147460"/>
                    <a:pt x="0" y="1031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4" name="TextBox 4"/>
            <p:cNvSpPr txBox="1"/>
            <p:nvPr/>
          </p:nvSpPr>
          <p:spPr>
            <a:xfrm>
              <a:off x="0" y="-47625"/>
              <a:ext cx="1295215" cy="231031"/>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8101226" y="6354627"/>
            <a:ext cx="4917769" cy="751426"/>
            <a:chOff x="0" y="0"/>
            <a:chExt cx="1295215" cy="197906"/>
          </a:xfrm>
        </p:grpSpPr>
        <p:sp>
          <p:nvSpPr>
            <p:cNvPr id="6" name="Freeform 6"/>
            <p:cNvSpPr/>
            <p:nvPr/>
          </p:nvSpPr>
          <p:spPr>
            <a:xfrm>
              <a:off x="0" y="0"/>
              <a:ext cx="1295215" cy="197906"/>
            </a:xfrm>
            <a:custGeom>
              <a:avLst/>
              <a:gdLst/>
              <a:ahLst/>
              <a:cxnLst/>
              <a:rect l="l" t="t" r="r" b="b"/>
              <a:pathLst>
                <a:path w="1295215" h="197906">
                  <a:moveTo>
                    <a:pt x="80288" y="0"/>
                  </a:moveTo>
                  <a:lnTo>
                    <a:pt x="1214927" y="0"/>
                  </a:lnTo>
                  <a:cubicBezTo>
                    <a:pt x="1236221" y="0"/>
                    <a:pt x="1256642" y="8459"/>
                    <a:pt x="1271699" y="23516"/>
                  </a:cubicBezTo>
                  <a:cubicBezTo>
                    <a:pt x="1286756" y="38573"/>
                    <a:pt x="1295215" y="58994"/>
                    <a:pt x="1295215" y="80288"/>
                  </a:cubicBezTo>
                  <a:lnTo>
                    <a:pt x="1295215" y="117618"/>
                  </a:lnTo>
                  <a:cubicBezTo>
                    <a:pt x="1295215" y="138912"/>
                    <a:pt x="1286756" y="159334"/>
                    <a:pt x="1271699" y="174390"/>
                  </a:cubicBezTo>
                  <a:cubicBezTo>
                    <a:pt x="1256642" y="189447"/>
                    <a:pt x="1236221" y="197906"/>
                    <a:pt x="1214927" y="197906"/>
                  </a:cubicBezTo>
                  <a:lnTo>
                    <a:pt x="80288" y="197906"/>
                  </a:lnTo>
                  <a:cubicBezTo>
                    <a:pt x="58994" y="197906"/>
                    <a:pt x="38573" y="189447"/>
                    <a:pt x="23516" y="174390"/>
                  </a:cubicBezTo>
                  <a:cubicBezTo>
                    <a:pt x="8459" y="159334"/>
                    <a:pt x="0" y="138912"/>
                    <a:pt x="0" y="1176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7" name="TextBox 7"/>
            <p:cNvSpPr txBox="1"/>
            <p:nvPr/>
          </p:nvSpPr>
          <p:spPr>
            <a:xfrm>
              <a:off x="0" y="-47625"/>
              <a:ext cx="1295215" cy="245531"/>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8201168" y="2086021"/>
            <a:ext cx="4917769" cy="665701"/>
            <a:chOff x="0" y="0"/>
            <a:chExt cx="1295215" cy="175329"/>
          </a:xfrm>
        </p:grpSpPr>
        <p:sp>
          <p:nvSpPr>
            <p:cNvPr id="9" name="Freeform 9"/>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0" name="TextBox 10"/>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7388529" y="2153828"/>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7333910" y="4211338"/>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7380906" y="6397490"/>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12367814" y="-1205189"/>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65834" y="7548643"/>
            <a:ext cx="862866" cy="266704"/>
          </a:xfrm>
          <a:custGeom>
            <a:avLst/>
            <a:gdLst/>
            <a:ahLst/>
            <a:cxnLst/>
            <a:rect l="l" t="t" r="r" b="b"/>
            <a:pathLst>
              <a:path w="862866" h="266704">
                <a:moveTo>
                  <a:pt x="0" y="0"/>
                </a:moveTo>
                <a:lnTo>
                  <a:pt x="862866" y="0"/>
                </a:lnTo>
                <a:lnTo>
                  <a:pt x="862866" y="266704"/>
                </a:lnTo>
                <a:lnTo>
                  <a:pt x="0" y="26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0574039" y="1028700"/>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8098636" y="8467287"/>
            <a:ext cx="4917769" cy="665701"/>
            <a:chOff x="0" y="0"/>
            <a:chExt cx="1295215" cy="175329"/>
          </a:xfrm>
        </p:grpSpPr>
        <p:sp>
          <p:nvSpPr>
            <p:cNvPr id="18" name="Freeform 18"/>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9" name="TextBox 19"/>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7333910" y="8503459"/>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1149646" y="5840747"/>
            <a:ext cx="5338511" cy="3990537"/>
          </a:xfrm>
          <a:custGeom>
            <a:avLst/>
            <a:gdLst/>
            <a:ahLst/>
            <a:cxnLst/>
            <a:rect l="l" t="t" r="r" b="b"/>
            <a:pathLst>
              <a:path w="5338511" h="3990537">
                <a:moveTo>
                  <a:pt x="0" y="0"/>
                </a:moveTo>
                <a:lnTo>
                  <a:pt x="5338511" y="0"/>
                </a:lnTo>
                <a:lnTo>
                  <a:pt x="5338511" y="3990537"/>
                </a:lnTo>
                <a:lnTo>
                  <a:pt x="0" y="3990537"/>
                </a:lnTo>
                <a:lnTo>
                  <a:pt x="0" y="0"/>
                </a:lnTo>
                <a:close/>
              </a:path>
            </a:pathLst>
          </a:custGeom>
          <a:blipFill>
            <a:blip r:embed="rId8"/>
            <a:stretch>
              <a:fillRect/>
            </a:stretch>
          </a:blipFill>
        </p:spPr>
        <p:txBody>
          <a:bodyPr/>
          <a:lstStyle/>
          <a:p>
            <a:endParaRPr lang="en-US"/>
          </a:p>
        </p:txBody>
      </p:sp>
      <p:sp>
        <p:nvSpPr>
          <p:cNvPr id="22" name="TextBox 22"/>
          <p:cNvSpPr txBox="1"/>
          <p:nvPr/>
        </p:nvSpPr>
        <p:spPr>
          <a:xfrm>
            <a:off x="1028700" y="895350"/>
            <a:ext cx="6654579"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III. ỨNG DỤNG VÀ</a:t>
            </a:r>
            <a:r>
              <a:rPr lang="en-US" sz="5000" b="1" u="none" strike="noStrike">
                <a:solidFill>
                  <a:srgbClr val="0E2F5F"/>
                </a:solidFill>
                <a:latin typeface="Akzidenz-Grotesk Heavy"/>
                <a:ea typeface="Akzidenz-Grotesk Heavy"/>
                <a:cs typeface="Akzidenz-Grotesk Heavy"/>
                <a:sym typeface="Akzidenz-Grotesk Heavy"/>
              </a:rPr>
              <a:t> THAY THẾ TRANG </a:t>
            </a:r>
          </a:p>
        </p:txBody>
      </p:sp>
      <p:sp>
        <p:nvSpPr>
          <p:cNvPr id="23" name="TextBox 23"/>
          <p:cNvSpPr txBox="1"/>
          <p:nvPr/>
        </p:nvSpPr>
        <p:spPr>
          <a:xfrm>
            <a:off x="1028700" y="3029604"/>
            <a:ext cx="5580403" cy="2325368"/>
          </a:xfrm>
          <a:prstGeom prst="rect">
            <a:avLst/>
          </a:prstGeom>
        </p:spPr>
        <p:txBody>
          <a:bodyPr lIns="0" tIns="0" rIns="0" bIns="0" rtlCol="0" anchor="t">
            <a:spAutoFit/>
          </a:bodyPr>
          <a:lstStyle/>
          <a:p>
            <a:pPr marL="0" lvl="0" indent="0" algn="just">
              <a:lnSpc>
                <a:spcPts val="3080"/>
              </a:lnSpc>
              <a:spcBef>
                <a:spcPct val="0"/>
              </a:spcBef>
            </a:pPr>
            <a:r>
              <a:rPr lang="en-US" sz="2200" b="1" u="none" strike="noStrike">
                <a:solidFill>
                  <a:srgbClr val="021828"/>
                </a:solidFill>
                <a:latin typeface="Aileron Bold"/>
                <a:ea typeface="Aileron Bold"/>
                <a:cs typeface="Aileron Bold"/>
                <a:sym typeface="Aileron Bold"/>
              </a:rPr>
              <a:t>Thay thế trang là quá trình xảy ra khi bộ nhớ chính (RAM) đã đầy, và hệ điều hành cần đưa một trang (page) không cần thiết ra khỏi bộ nhớ để nhường chỗ cho trang mới cần được truy cập.</a:t>
            </a:r>
          </a:p>
          <a:p>
            <a:pPr marL="0" lvl="0" indent="0" algn="just">
              <a:lnSpc>
                <a:spcPts val="3080"/>
              </a:lnSpc>
              <a:spcBef>
                <a:spcPct val="0"/>
              </a:spcBef>
            </a:pPr>
            <a:endParaRPr lang="en-US" sz="2200" b="1" u="none" strike="noStrike">
              <a:solidFill>
                <a:srgbClr val="021828"/>
              </a:solidFill>
              <a:latin typeface="Aileron Bold"/>
              <a:ea typeface="Aileron Bold"/>
              <a:cs typeface="Aileron Bold"/>
              <a:sym typeface="Aileron Bold"/>
            </a:endParaRPr>
          </a:p>
        </p:txBody>
      </p:sp>
      <p:sp>
        <p:nvSpPr>
          <p:cNvPr id="24" name="TextBox 24"/>
          <p:cNvSpPr txBox="1"/>
          <p:nvPr/>
        </p:nvSpPr>
        <p:spPr>
          <a:xfrm>
            <a:off x="8554626" y="429805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2.  Ứng Dụng </a:t>
            </a:r>
          </a:p>
        </p:txBody>
      </p:sp>
      <p:sp>
        <p:nvSpPr>
          <p:cNvPr id="25" name="TextBox 25"/>
          <p:cNvSpPr txBox="1"/>
          <p:nvPr/>
        </p:nvSpPr>
        <p:spPr>
          <a:xfrm>
            <a:off x="8601622" y="6504710"/>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3.  Phân Bổ Khung Trang </a:t>
            </a:r>
          </a:p>
        </p:txBody>
      </p:sp>
      <p:sp>
        <p:nvSpPr>
          <p:cNvPr id="26" name="TextBox 26"/>
          <p:cNvSpPr txBox="1"/>
          <p:nvPr/>
        </p:nvSpPr>
        <p:spPr>
          <a:xfrm>
            <a:off x="8554626" y="2213450"/>
            <a:ext cx="4213399" cy="372743"/>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1.   Thuật Toán Thay Thế Trang</a:t>
            </a:r>
          </a:p>
        </p:txBody>
      </p:sp>
      <p:sp>
        <p:nvSpPr>
          <p:cNvPr id="27" name="TextBox 27"/>
          <p:cNvSpPr txBox="1"/>
          <p:nvPr/>
        </p:nvSpPr>
        <p:spPr>
          <a:xfrm>
            <a:off x="8434332" y="860656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4.  Khô</a:t>
            </a:r>
            <a:r>
              <a:rPr lang="en-US" sz="2200" b="1" u="none" strike="noStrike">
                <a:solidFill>
                  <a:srgbClr val="FFFFFF"/>
                </a:solidFill>
                <a:latin typeface="Aileron Ultra-Bold"/>
                <a:ea typeface="Aileron Ultra-Bold"/>
                <a:cs typeface="Aileron Ultra-Bold"/>
                <a:sym typeface="Aileron Ultra-Bold"/>
              </a:rPr>
              <a:t>i Phục Trang </a:t>
            </a:r>
          </a:p>
        </p:txBody>
      </p:sp>
      <p:sp>
        <p:nvSpPr>
          <p:cNvPr id="28" name="TextBox 2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06259" y="4178429"/>
            <a:ext cx="4917769" cy="696370"/>
            <a:chOff x="0" y="0"/>
            <a:chExt cx="1295215" cy="183406"/>
          </a:xfrm>
        </p:grpSpPr>
        <p:sp>
          <p:nvSpPr>
            <p:cNvPr id="3" name="Freeform 3"/>
            <p:cNvSpPr/>
            <p:nvPr/>
          </p:nvSpPr>
          <p:spPr>
            <a:xfrm>
              <a:off x="0" y="0"/>
              <a:ext cx="1295215" cy="183406"/>
            </a:xfrm>
            <a:custGeom>
              <a:avLst/>
              <a:gdLst/>
              <a:ahLst/>
              <a:cxnLst/>
              <a:rect l="l" t="t" r="r" b="b"/>
              <a:pathLst>
                <a:path w="1295215" h="183406">
                  <a:moveTo>
                    <a:pt x="80288" y="0"/>
                  </a:moveTo>
                  <a:lnTo>
                    <a:pt x="1214927" y="0"/>
                  </a:lnTo>
                  <a:cubicBezTo>
                    <a:pt x="1236221" y="0"/>
                    <a:pt x="1256642" y="8459"/>
                    <a:pt x="1271699" y="23516"/>
                  </a:cubicBezTo>
                  <a:cubicBezTo>
                    <a:pt x="1286756" y="38573"/>
                    <a:pt x="1295215" y="58994"/>
                    <a:pt x="1295215" y="80288"/>
                  </a:cubicBezTo>
                  <a:lnTo>
                    <a:pt x="1295215" y="103118"/>
                  </a:lnTo>
                  <a:cubicBezTo>
                    <a:pt x="1295215" y="124412"/>
                    <a:pt x="1286756" y="144833"/>
                    <a:pt x="1271699" y="159890"/>
                  </a:cubicBezTo>
                  <a:cubicBezTo>
                    <a:pt x="1256642" y="174947"/>
                    <a:pt x="1236221" y="183406"/>
                    <a:pt x="1214927" y="183406"/>
                  </a:cubicBezTo>
                  <a:lnTo>
                    <a:pt x="80288" y="183406"/>
                  </a:lnTo>
                  <a:cubicBezTo>
                    <a:pt x="35946" y="183406"/>
                    <a:pt x="0" y="147460"/>
                    <a:pt x="0" y="1031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4" name="TextBox 4"/>
            <p:cNvSpPr txBox="1"/>
            <p:nvPr/>
          </p:nvSpPr>
          <p:spPr>
            <a:xfrm>
              <a:off x="0" y="-47625"/>
              <a:ext cx="1295215" cy="231031"/>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8101226" y="6354627"/>
            <a:ext cx="4917769" cy="751426"/>
            <a:chOff x="0" y="0"/>
            <a:chExt cx="1295215" cy="197906"/>
          </a:xfrm>
        </p:grpSpPr>
        <p:sp>
          <p:nvSpPr>
            <p:cNvPr id="6" name="Freeform 6"/>
            <p:cNvSpPr/>
            <p:nvPr/>
          </p:nvSpPr>
          <p:spPr>
            <a:xfrm>
              <a:off x="0" y="0"/>
              <a:ext cx="1295215" cy="197906"/>
            </a:xfrm>
            <a:custGeom>
              <a:avLst/>
              <a:gdLst/>
              <a:ahLst/>
              <a:cxnLst/>
              <a:rect l="l" t="t" r="r" b="b"/>
              <a:pathLst>
                <a:path w="1295215" h="197906">
                  <a:moveTo>
                    <a:pt x="80288" y="0"/>
                  </a:moveTo>
                  <a:lnTo>
                    <a:pt x="1214927" y="0"/>
                  </a:lnTo>
                  <a:cubicBezTo>
                    <a:pt x="1236221" y="0"/>
                    <a:pt x="1256642" y="8459"/>
                    <a:pt x="1271699" y="23516"/>
                  </a:cubicBezTo>
                  <a:cubicBezTo>
                    <a:pt x="1286756" y="38573"/>
                    <a:pt x="1295215" y="58994"/>
                    <a:pt x="1295215" y="80288"/>
                  </a:cubicBezTo>
                  <a:lnTo>
                    <a:pt x="1295215" y="117618"/>
                  </a:lnTo>
                  <a:cubicBezTo>
                    <a:pt x="1295215" y="138912"/>
                    <a:pt x="1286756" y="159334"/>
                    <a:pt x="1271699" y="174390"/>
                  </a:cubicBezTo>
                  <a:cubicBezTo>
                    <a:pt x="1256642" y="189447"/>
                    <a:pt x="1236221" y="197906"/>
                    <a:pt x="1214927" y="197906"/>
                  </a:cubicBezTo>
                  <a:lnTo>
                    <a:pt x="80288" y="197906"/>
                  </a:lnTo>
                  <a:cubicBezTo>
                    <a:pt x="58994" y="197906"/>
                    <a:pt x="38573" y="189447"/>
                    <a:pt x="23516" y="174390"/>
                  </a:cubicBezTo>
                  <a:cubicBezTo>
                    <a:pt x="8459" y="159334"/>
                    <a:pt x="0" y="138912"/>
                    <a:pt x="0" y="1176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7" name="TextBox 7"/>
            <p:cNvSpPr txBox="1"/>
            <p:nvPr/>
          </p:nvSpPr>
          <p:spPr>
            <a:xfrm>
              <a:off x="0" y="-47625"/>
              <a:ext cx="1295215" cy="245531"/>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8201168" y="2086021"/>
            <a:ext cx="4917769" cy="665701"/>
            <a:chOff x="0" y="0"/>
            <a:chExt cx="1295215" cy="175329"/>
          </a:xfrm>
        </p:grpSpPr>
        <p:sp>
          <p:nvSpPr>
            <p:cNvPr id="9" name="Freeform 9"/>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0" name="TextBox 10"/>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7388529" y="2153828"/>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7333910" y="4211338"/>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7380906" y="6397490"/>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12367814" y="-1205189"/>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65834" y="7548643"/>
            <a:ext cx="862866" cy="266704"/>
          </a:xfrm>
          <a:custGeom>
            <a:avLst/>
            <a:gdLst/>
            <a:ahLst/>
            <a:cxnLst/>
            <a:rect l="l" t="t" r="r" b="b"/>
            <a:pathLst>
              <a:path w="862866" h="266704">
                <a:moveTo>
                  <a:pt x="0" y="0"/>
                </a:moveTo>
                <a:lnTo>
                  <a:pt x="862866" y="0"/>
                </a:lnTo>
                <a:lnTo>
                  <a:pt x="862866" y="266704"/>
                </a:lnTo>
                <a:lnTo>
                  <a:pt x="0" y="26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0574039" y="1028700"/>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8098636" y="8467287"/>
            <a:ext cx="4917769" cy="665701"/>
            <a:chOff x="0" y="0"/>
            <a:chExt cx="1295215" cy="175329"/>
          </a:xfrm>
        </p:grpSpPr>
        <p:sp>
          <p:nvSpPr>
            <p:cNvPr id="18" name="Freeform 18"/>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9" name="TextBox 19"/>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7333910" y="8503459"/>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1149646" y="5840747"/>
            <a:ext cx="5338511" cy="3990537"/>
          </a:xfrm>
          <a:custGeom>
            <a:avLst/>
            <a:gdLst/>
            <a:ahLst/>
            <a:cxnLst/>
            <a:rect l="l" t="t" r="r" b="b"/>
            <a:pathLst>
              <a:path w="5338511" h="3990537">
                <a:moveTo>
                  <a:pt x="0" y="0"/>
                </a:moveTo>
                <a:lnTo>
                  <a:pt x="5338511" y="0"/>
                </a:lnTo>
                <a:lnTo>
                  <a:pt x="5338511" y="3990537"/>
                </a:lnTo>
                <a:lnTo>
                  <a:pt x="0" y="3990537"/>
                </a:lnTo>
                <a:lnTo>
                  <a:pt x="0" y="0"/>
                </a:lnTo>
                <a:close/>
              </a:path>
            </a:pathLst>
          </a:custGeom>
          <a:blipFill>
            <a:blip r:embed="rId8"/>
            <a:stretch>
              <a:fillRect/>
            </a:stretch>
          </a:blipFill>
        </p:spPr>
        <p:txBody>
          <a:bodyPr/>
          <a:lstStyle/>
          <a:p>
            <a:endParaRPr lang="en-US"/>
          </a:p>
        </p:txBody>
      </p:sp>
      <p:sp>
        <p:nvSpPr>
          <p:cNvPr id="22" name="Freeform 22"/>
          <p:cNvSpPr/>
          <p:nvPr/>
        </p:nvSpPr>
        <p:spPr>
          <a:xfrm>
            <a:off x="14213747" y="2418872"/>
            <a:ext cx="2775542" cy="6417438"/>
          </a:xfrm>
          <a:custGeom>
            <a:avLst/>
            <a:gdLst/>
            <a:ahLst/>
            <a:cxnLst/>
            <a:rect l="l" t="t" r="r" b="b"/>
            <a:pathLst>
              <a:path w="2775542" h="6417438">
                <a:moveTo>
                  <a:pt x="0" y="0"/>
                </a:moveTo>
                <a:lnTo>
                  <a:pt x="2775542" y="0"/>
                </a:lnTo>
                <a:lnTo>
                  <a:pt x="2775542" y="6417438"/>
                </a:lnTo>
                <a:lnTo>
                  <a:pt x="0" y="6417438"/>
                </a:lnTo>
                <a:lnTo>
                  <a:pt x="0" y="0"/>
                </a:lnTo>
                <a:close/>
              </a:path>
            </a:pathLst>
          </a:custGeom>
          <a:blipFill>
            <a:blip r:embed="rId9"/>
            <a:stretch>
              <a:fillRect/>
            </a:stretch>
          </a:blipFill>
        </p:spPr>
        <p:txBody>
          <a:bodyPr/>
          <a:lstStyle/>
          <a:p>
            <a:endParaRPr lang="en-US"/>
          </a:p>
        </p:txBody>
      </p:sp>
      <p:sp>
        <p:nvSpPr>
          <p:cNvPr id="23" name="TextBox 23"/>
          <p:cNvSpPr txBox="1"/>
          <p:nvPr/>
        </p:nvSpPr>
        <p:spPr>
          <a:xfrm>
            <a:off x="1028700" y="895350"/>
            <a:ext cx="6654579"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III. ỨNG DỤNG VÀ</a:t>
            </a:r>
            <a:r>
              <a:rPr lang="en-US" sz="5000" b="1" u="none" strike="noStrike">
                <a:solidFill>
                  <a:srgbClr val="0E2F5F"/>
                </a:solidFill>
                <a:latin typeface="Akzidenz-Grotesk Heavy"/>
                <a:ea typeface="Akzidenz-Grotesk Heavy"/>
                <a:cs typeface="Akzidenz-Grotesk Heavy"/>
                <a:sym typeface="Akzidenz-Grotesk Heavy"/>
              </a:rPr>
              <a:t> THAY THẾ TRANG </a:t>
            </a:r>
          </a:p>
        </p:txBody>
      </p:sp>
      <p:sp>
        <p:nvSpPr>
          <p:cNvPr id="24" name="TextBox 24"/>
          <p:cNvSpPr txBox="1"/>
          <p:nvPr/>
        </p:nvSpPr>
        <p:spPr>
          <a:xfrm>
            <a:off x="1028700" y="3029604"/>
            <a:ext cx="5580403" cy="2325368"/>
          </a:xfrm>
          <a:prstGeom prst="rect">
            <a:avLst/>
          </a:prstGeom>
        </p:spPr>
        <p:txBody>
          <a:bodyPr lIns="0" tIns="0" rIns="0" bIns="0" rtlCol="0" anchor="t">
            <a:spAutoFit/>
          </a:bodyPr>
          <a:lstStyle/>
          <a:p>
            <a:pPr marL="0" lvl="0" indent="0" algn="just">
              <a:lnSpc>
                <a:spcPts val="3080"/>
              </a:lnSpc>
              <a:spcBef>
                <a:spcPct val="0"/>
              </a:spcBef>
            </a:pPr>
            <a:r>
              <a:rPr lang="en-US" sz="2200" b="1" u="none" strike="noStrike">
                <a:solidFill>
                  <a:srgbClr val="021828"/>
                </a:solidFill>
                <a:latin typeface="Aileron Bold"/>
                <a:ea typeface="Aileron Bold"/>
                <a:cs typeface="Aileron Bold"/>
                <a:sym typeface="Aileron Bold"/>
              </a:rPr>
              <a:t>Thay thế trang là quá trình xảy ra khi bộ nhớ chính (RAM) đã đầy, và hệ điều hành cần đưa một trang (page) không cần thiết ra khỏi bộ nhớ để nhường chỗ cho trang mới cần được truy cập.</a:t>
            </a:r>
          </a:p>
          <a:p>
            <a:pPr marL="0" lvl="0" indent="0" algn="just">
              <a:lnSpc>
                <a:spcPts val="3080"/>
              </a:lnSpc>
              <a:spcBef>
                <a:spcPct val="0"/>
              </a:spcBef>
            </a:pPr>
            <a:endParaRPr lang="en-US" sz="2200" b="1" u="none" strike="noStrike">
              <a:solidFill>
                <a:srgbClr val="021828"/>
              </a:solidFill>
              <a:latin typeface="Aileron Bold"/>
              <a:ea typeface="Aileron Bold"/>
              <a:cs typeface="Aileron Bold"/>
              <a:sym typeface="Aileron Bold"/>
            </a:endParaRPr>
          </a:p>
        </p:txBody>
      </p:sp>
      <p:sp>
        <p:nvSpPr>
          <p:cNvPr id="25" name="TextBox 25"/>
          <p:cNvSpPr txBox="1"/>
          <p:nvPr/>
        </p:nvSpPr>
        <p:spPr>
          <a:xfrm>
            <a:off x="8201168" y="2781429"/>
            <a:ext cx="4754369" cy="1323340"/>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Khi bộ nhớ chính không còn khung trống, hệ điều hành cần sử dụng thuật toán thay thế trang để chọn trang nào sẽ bị thay thế.</a:t>
            </a:r>
          </a:p>
        </p:txBody>
      </p:sp>
      <p:sp>
        <p:nvSpPr>
          <p:cNvPr id="26" name="TextBox 26"/>
          <p:cNvSpPr txBox="1"/>
          <p:nvPr/>
        </p:nvSpPr>
        <p:spPr>
          <a:xfrm>
            <a:off x="8554626" y="429805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2.  Ứng Dụng </a:t>
            </a:r>
          </a:p>
        </p:txBody>
      </p:sp>
      <p:sp>
        <p:nvSpPr>
          <p:cNvPr id="27" name="TextBox 27"/>
          <p:cNvSpPr txBox="1"/>
          <p:nvPr/>
        </p:nvSpPr>
        <p:spPr>
          <a:xfrm>
            <a:off x="8601622" y="6504710"/>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3.  Phân Bổ Khung Trang </a:t>
            </a:r>
          </a:p>
        </p:txBody>
      </p:sp>
      <p:sp>
        <p:nvSpPr>
          <p:cNvPr id="28" name="TextBox 28"/>
          <p:cNvSpPr txBox="1"/>
          <p:nvPr/>
        </p:nvSpPr>
        <p:spPr>
          <a:xfrm>
            <a:off x="8554626" y="2213450"/>
            <a:ext cx="4213399" cy="372743"/>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1.   Thuật Toán Thay Thế Trang</a:t>
            </a:r>
          </a:p>
        </p:txBody>
      </p:sp>
      <p:sp>
        <p:nvSpPr>
          <p:cNvPr id="29" name="TextBox 29"/>
          <p:cNvSpPr txBox="1"/>
          <p:nvPr/>
        </p:nvSpPr>
        <p:spPr>
          <a:xfrm>
            <a:off x="8434332" y="860656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4.  Khô</a:t>
            </a:r>
            <a:r>
              <a:rPr lang="en-US" sz="2200" b="1" u="none" strike="noStrike">
                <a:solidFill>
                  <a:srgbClr val="FFFFFF"/>
                </a:solidFill>
                <a:latin typeface="Aileron Ultra-Bold"/>
                <a:ea typeface="Aileron Ultra-Bold"/>
                <a:cs typeface="Aileron Ultra-Bold"/>
                <a:sym typeface="Aileron Ultra-Bold"/>
              </a:rPr>
              <a:t>i Phục Trang </a:t>
            </a:r>
          </a:p>
        </p:txBody>
      </p:sp>
      <p:sp>
        <p:nvSpPr>
          <p:cNvPr id="30" name="TextBox 3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70086" y="-454616"/>
            <a:ext cx="12346307" cy="10287000"/>
          </a:xfrm>
          <a:custGeom>
            <a:avLst/>
            <a:gdLst/>
            <a:ahLst/>
            <a:cxnLst/>
            <a:rect l="l" t="t" r="r" b="b"/>
            <a:pathLst>
              <a:path w="12346307" h="10287000">
                <a:moveTo>
                  <a:pt x="0" y="0"/>
                </a:moveTo>
                <a:lnTo>
                  <a:pt x="12346307" y="0"/>
                </a:lnTo>
                <a:lnTo>
                  <a:pt x="12346307" y="10287000"/>
                </a:lnTo>
                <a:lnTo>
                  <a:pt x="0" y="10287000"/>
                </a:lnTo>
                <a:lnTo>
                  <a:pt x="0" y="0"/>
                </a:lnTo>
                <a:close/>
              </a:path>
            </a:pathLst>
          </a:custGeom>
          <a:blipFill>
            <a:blip r:embed="rId2"/>
            <a:stretch>
              <a:fillRect l="-315" t="-1904" r="-315"/>
            </a:stretch>
          </a:blipFill>
        </p:spPr>
        <p:txBody>
          <a:bodyPr/>
          <a:lstStyle/>
          <a:p>
            <a:endParaRPr lang="en-US"/>
          </a:p>
        </p:txBody>
      </p:sp>
      <p:graphicFrame>
        <p:nvGraphicFramePr>
          <p:cNvPr id="3" name="Table 3"/>
          <p:cNvGraphicFramePr>
            <a:graphicFrameLocks noGrp="1"/>
          </p:cNvGraphicFramePr>
          <p:nvPr/>
        </p:nvGraphicFramePr>
        <p:xfrm>
          <a:off x="4712561" y="2176049"/>
          <a:ext cx="11861357" cy="7383876"/>
        </p:xfrm>
        <a:graphic>
          <a:graphicData uri="http://schemas.openxmlformats.org/drawingml/2006/table">
            <a:tbl>
              <a:tblPr/>
              <a:tblGrid>
                <a:gridCol w="2965339">
                  <a:extLst>
                    <a:ext uri="{9D8B030D-6E8A-4147-A177-3AD203B41FA5}">
                      <a16:colId xmlns:a16="http://schemas.microsoft.com/office/drawing/2014/main" val="20000"/>
                    </a:ext>
                  </a:extLst>
                </a:gridCol>
                <a:gridCol w="2965339">
                  <a:extLst>
                    <a:ext uri="{9D8B030D-6E8A-4147-A177-3AD203B41FA5}">
                      <a16:colId xmlns:a16="http://schemas.microsoft.com/office/drawing/2014/main" val="20001"/>
                    </a:ext>
                  </a:extLst>
                </a:gridCol>
                <a:gridCol w="2965339">
                  <a:extLst>
                    <a:ext uri="{9D8B030D-6E8A-4147-A177-3AD203B41FA5}">
                      <a16:colId xmlns:a16="http://schemas.microsoft.com/office/drawing/2014/main" val="20002"/>
                    </a:ext>
                  </a:extLst>
                </a:gridCol>
                <a:gridCol w="2965339">
                  <a:extLst>
                    <a:ext uri="{9D8B030D-6E8A-4147-A177-3AD203B41FA5}">
                      <a16:colId xmlns:a16="http://schemas.microsoft.com/office/drawing/2014/main" val="20003"/>
                    </a:ext>
                  </a:extLst>
                </a:gridCol>
              </a:tblGrid>
              <a:tr h="1484032">
                <a:tc>
                  <a:txBody>
                    <a:bodyPr/>
                    <a:lstStyle/>
                    <a:p>
                      <a:pPr algn="ctr">
                        <a:lnSpc>
                          <a:spcPts val="2800"/>
                        </a:lnSpc>
                        <a:defRPr/>
                      </a:pPr>
                      <a:r>
                        <a:rPr lang="en-US" sz="2000" b="1">
                          <a:solidFill>
                            <a:srgbClr val="FFFFFF"/>
                          </a:solidFill>
                          <a:latin typeface="Aileron Bold"/>
                          <a:ea typeface="Aileron Bold"/>
                          <a:cs typeface="Aileron Bold"/>
                          <a:sym typeface="Aileron Bold"/>
                        </a:rPr>
                        <a:t>FIFO </a:t>
                      </a:r>
                      <a:endParaRPr lang="en-US" sz="1100"/>
                    </a:p>
                    <a:p>
                      <a:pPr algn="ctr">
                        <a:lnSpc>
                          <a:spcPts val="2800"/>
                        </a:lnSpc>
                      </a:pPr>
                      <a:r>
                        <a:rPr lang="en-US" sz="2000" b="1">
                          <a:solidFill>
                            <a:srgbClr val="FFFFFF"/>
                          </a:solidFill>
                          <a:latin typeface="Aileron Bold"/>
                          <a:ea typeface="Aileron Bold"/>
                          <a:cs typeface="Aileron Bold"/>
                          <a:sym typeface="Aileron Bold"/>
                        </a:rPr>
                        <a:t>(FIRST-IN-FIRST-OUT)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77BD"/>
                    </a:solidFill>
                  </a:tcPr>
                </a:tc>
                <a:tc>
                  <a:txBody>
                    <a:bodyPr/>
                    <a:lstStyle/>
                    <a:p>
                      <a:pPr algn="ctr">
                        <a:lnSpc>
                          <a:spcPts val="2799"/>
                        </a:lnSpc>
                        <a:defRPr/>
                      </a:pPr>
                      <a:r>
                        <a:rPr lang="en-US" sz="1999" b="1" i="1">
                          <a:solidFill>
                            <a:srgbClr val="FFFFFF"/>
                          </a:solidFill>
                          <a:latin typeface="Aileron Bold Italics"/>
                          <a:ea typeface="Aileron Bold Italics"/>
                          <a:cs typeface="Aileron Bold Italics"/>
                          <a:sym typeface="Aileron Bold Italics"/>
                        </a:rPr>
                        <a:t>LRU</a:t>
                      </a:r>
                      <a:endParaRPr lang="en-US" sz="1100"/>
                    </a:p>
                    <a:p>
                      <a:pPr algn="ctr">
                        <a:lnSpc>
                          <a:spcPts val="2799"/>
                        </a:lnSpc>
                      </a:pPr>
                      <a:r>
                        <a:rPr lang="en-US" sz="1999" b="1" i="1">
                          <a:solidFill>
                            <a:srgbClr val="FFFFFF"/>
                          </a:solidFill>
                          <a:latin typeface="Aileron Bold Italics"/>
                          <a:ea typeface="Aileron Bold Italics"/>
                          <a:cs typeface="Aileron Bold Italics"/>
                          <a:sym typeface="Aileron Bold Italics"/>
                        </a:rPr>
                        <a:t> (LEAST RECENTLY USED)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77BD"/>
                    </a:solidFill>
                  </a:tcPr>
                </a:tc>
                <a:tc>
                  <a:txBody>
                    <a:bodyPr/>
                    <a:lstStyle/>
                    <a:p>
                      <a:pPr algn="ctr">
                        <a:lnSpc>
                          <a:spcPts val="2800"/>
                        </a:lnSpc>
                        <a:defRPr/>
                      </a:pPr>
                      <a:r>
                        <a:rPr lang="en-US" sz="2000" b="1">
                          <a:solidFill>
                            <a:srgbClr val="FFFFFF"/>
                          </a:solidFill>
                          <a:latin typeface="Aileron Bold"/>
                          <a:ea typeface="Aileron Bold"/>
                          <a:cs typeface="Aileron Bold"/>
                          <a:sym typeface="Aileron Bold"/>
                        </a:rPr>
                        <a:t>LFU </a:t>
                      </a:r>
                      <a:endParaRPr lang="en-US" sz="1100"/>
                    </a:p>
                    <a:p>
                      <a:pPr algn="ctr">
                        <a:lnSpc>
                          <a:spcPts val="2800"/>
                        </a:lnSpc>
                      </a:pPr>
                      <a:r>
                        <a:rPr lang="en-US" sz="2000" b="1">
                          <a:solidFill>
                            <a:srgbClr val="FFFFFF"/>
                          </a:solidFill>
                          <a:latin typeface="Aileron Bold"/>
                          <a:ea typeface="Aileron Bold"/>
                          <a:cs typeface="Aileron Bold"/>
                          <a:sym typeface="Aileron Bold"/>
                        </a:rPr>
                        <a:t>(Least Frequently Used)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77BD"/>
                    </a:solidFill>
                  </a:tcPr>
                </a:tc>
                <a:tc>
                  <a:txBody>
                    <a:bodyPr/>
                    <a:lstStyle/>
                    <a:p>
                      <a:pPr algn="ctr">
                        <a:lnSpc>
                          <a:spcPts val="2800"/>
                        </a:lnSpc>
                        <a:defRPr/>
                      </a:pPr>
                      <a:r>
                        <a:rPr lang="en-US" sz="2000" b="1">
                          <a:solidFill>
                            <a:srgbClr val="FFFFFF"/>
                          </a:solidFill>
                          <a:latin typeface="Aileron Bold"/>
                          <a:ea typeface="Aileron Bold"/>
                          <a:cs typeface="Aileron Bold"/>
                          <a:sym typeface="Aileron Bold"/>
                        </a:rPr>
                        <a:t>OPT </a:t>
                      </a:r>
                      <a:endParaRPr lang="en-US" sz="1100"/>
                    </a:p>
                    <a:p>
                      <a:pPr algn="ctr">
                        <a:lnSpc>
                          <a:spcPts val="2800"/>
                        </a:lnSpc>
                      </a:pPr>
                      <a:r>
                        <a:rPr lang="en-US" sz="2000" b="1">
                          <a:solidFill>
                            <a:srgbClr val="FFFFFF"/>
                          </a:solidFill>
                          <a:latin typeface="Aileron Bold"/>
                          <a:ea typeface="Aileron Bold"/>
                          <a:cs typeface="Aileron Bold"/>
                          <a:sym typeface="Aileron Bold"/>
                        </a:rPr>
                        <a:t>(Optimal Page Replacement)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377BD"/>
                    </a:solidFill>
                  </a:tcPr>
                </a:tc>
                <a:extLst>
                  <a:ext uri="{0D108BD9-81ED-4DB2-BD59-A6C34878D82A}">
                    <a16:rowId xmlns:a16="http://schemas.microsoft.com/office/drawing/2014/main" val="10000"/>
                  </a:ext>
                </a:extLst>
              </a:tr>
              <a:tr h="1608500">
                <a:tc>
                  <a:txBody>
                    <a:bodyPr/>
                    <a:lstStyle/>
                    <a:p>
                      <a:pPr algn="just">
                        <a:lnSpc>
                          <a:spcPts val="1820"/>
                        </a:lnSpc>
                        <a:defRPr/>
                      </a:pPr>
                      <a:r>
                        <a:rPr lang="en-US" sz="1300">
                          <a:solidFill>
                            <a:srgbClr val="000000"/>
                          </a:solidFill>
                          <a:latin typeface="Arimo"/>
                          <a:ea typeface="Arimo"/>
                          <a:cs typeface="Arimo"/>
                          <a:sym typeface="Arimo"/>
                        </a:rPr>
                        <a:t>TRANG ĐƯỢC ĐƯA VÀO BỘ NHỚ ĐẦU TIÊN SẼ ĐƯỢC THAY THẾ ĐẦU TIÊN KHI CẦN.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820"/>
                        </a:lnSpc>
                        <a:defRPr/>
                      </a:pPr>
                      <a:r>
                        <a:rPr lang="en-US" sz="1300">
                          <a:solidFill>
                            <a:srgbClr val="000000"/>
                          </a:solidFill>
                          <a:latin typeface="Arimo"/>
                          <a:ea typeface="Arimo"/>
                          <a:cs typeface="Arimo"/>
                          <a:sym typeface="Arimo"/>
                        </a:rPr>
                        <a:t>THAY THẾ TRANG CHỌN TRANG ÍT ĐƯỢC SỬ DỤNG GẦN ĐÂY NHẤT ĐỂ THAY THẾ KHI CẦN.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820"/>
                        </a:lnSpc>
                        <a:defRPr/>
                      </a:pPr>
                      <a:r>
                        <a:rPr lang="en-US" sz="1300">
                          <a:solidFill>
                            <a:srgbClr val="000000"/>
                          </a:solidFill>
                          <a:latin typeface="Arimo"/>
                          <a:ea typeface="Arimo"/>
                          <a:cs typeface="Arimo"/>
                          <a:sym typeface="Arimo"/>
                        </a:rPr>
                        <a:t>THAY THẾ TRANG ÍT ĐƯỢC THAM CHIẾU NHẤT, ƯU TIÊN CHO CÁC TRANG ĐÃ ĐƯỢC SỬA ĐỔI ĐỂ GIẢM THIỂU I/O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820"/>
                        </a:lnSpc>
                        <a:defRPr/>
                      </a:pPr>
                      <a:r>
                        <a:rPr lang="en-US" sz="1300">
                          <a:solidFill>
                            <a:srgbClr val="000000"/>
                          </a:solidFill>
                          <a:latin typeface="Arimo"/>
                          <a:ea typeface="Arimo"/>
                          <a:cs typeface="Arimo"/>
                          <a:sym typeface="Arimo"/>
                        </a:rPr>
                        <a:t>THAY THẾ TRANG TỐI ƯU, CHỌN TRANG SẼ KHÔNG ĐƯỢC SỬ DỤNG LÂU NHẤT TRONG TƯƠNG LAI ĐỂ THAY THẾ.</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71570">
                <a:tc>
                  <a:txBody>
                    <a:bodyPr/>
                    <a:lstStyle/>
                    <a:p>
                      <a:pPr algn="just">
                        <a:lnSpc>
                          <a:spcPts val="1820"/>
                        </a:lnSpc>
                        <a:defRPr/>
                      </a:pPr>
                      <a:r>
                        <a:rPr lang="en-US" sz="1300">
                          <a:solidFill>
                            <a:srgbClr val="000000"/>
                          </a:solidFill>
                          <a:latin typeface="Arimo"/>
                          <a:ea typeface="Arimo"/>
                          <a:cs typeface="Arimo"/>
                          <a:sym typeface="Arimo"/>
                        </a:rPr>
                        <a:t>CÁC TRANG ĐƯỢC LƯU TRỮ TRONG MỘT HÀNG ĐỢI; KHI TRANG MỚI  ĐƯỢC THÊM VÀO VÀ BỘ NHỚ  ĐẦY, TRANG ĐẦU SẼ BỊ LOẠI BỎ. </a:t>
                      </a:r>
                      <a:endParaRPr lang="en-US" sz="1100"/>
                    </a:p>
                    <a:p>
                      <a:pPr algn="just">
                        <a:lnSpc>
                          <a:spcPts val="168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819"/>
                        </a:lnSpc>
                        <a:defRPr/>
                      </a:pPr>
                      <a:r>
                        <a:rPr lang="en-US" sz="1299">
                          <a:solidFill>
                            <a:srgbClr val="000000"/>
                          </a:solidFill>
                          <a:latin typeface="Arimo"/>
                          <a:ea typeface="Arimo"/>
                          <a:cs typeface="Arimo"/>
                          <a:sym typeface="Arimo"/>
                        </a:rPr>
                        <a:t>THUẬT TOÁN THEO DÕI THỜI GIAN SỬ DỤNG CỦA CÁC TRANG VÀ KHI CẦN THAY THẾ, NÓ CHỌN TRANG CÓ THỜI GIAN SỬ DỤNG LÂU NHẤT.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820"/>
                        </a:lnSpc>
                        <a:defRPr/>
                      </a:pPr>
                      <a:r>
                        <a:rPr lang="en-US" sz="1300">
                          <a:solidFill>
                            <a:srgbClr val="000000"/>
                          </a:solidFill>
                          <a:latin typeface="Arimo"/>
                          <a:ea typeface="Arimo"/>
                          <a:cs typeface="Arimo"/>
                          <a:sym typeface="Arimo"/>
                        </a:rPr>
                        <a:t>THUẬT TOÁN THEO DÕI SỐ LẦN MỖI TRANG ĐƯỢC TRUY CẬP; KHI CẦN THAY THẾ, NÓ CHỌN TRANG CÓ SỐ LẦN THAM CHIẾU ÍT NHẤT.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820"/>
                        </a:lnSpc>
                        <a:defRPr/>
                      </a:pPr>
                      <a:r>
                        <a:rPr lang="en-US" sz="1300">
                          <a:solidFill>
                            <a:srgbClr val="000000"/>
                          </a:solidFill>
                          <a:latin typeface="Arimo"/>
                          <a:ea typeface="Arimo"/>
                          <a:cs typeface="Arimo"/>
                          <a:sym typeface="Arimo"/>
                        </a:rPr>
                        <a:t>KHI CẦN THAY THẾ, THUẬT TOÁN PHÂN TÍCH CÁC TRANG HIỆN CÓ VÀ XÁC ĐỊNH TRANG NÀO SẼ KHÔNG ĐƯỢC THAM CHIẾU TRONG THỜI GIAN DÀI NHẤT. </a:t>
                      </a:r>
                      <a:endParaRPr lang="en-US" sz="1100"/>
                    </a:p>
                    <a:p>
                      <a:pPr algn="just">
                        <a:lnSpc>
                          <a:spcPts val="182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19773">
                <a:tc>
                  <a:txBody>
                    <a:bodyPr/>
                    <a:lstStyle/>
                    <a:p>
                      <a:pPr algn="ctr">
                        <a:lnSpc>
                          <a:spcPts val="1820"/>
                        </a:lnSpc>
                        <a:defRPr/>
                      </a:pPr>
                      <a:r>
                        <a:rPr lang="en-US" sz="1300">
                          <a:solidFill>
                            <a:srgbClr val="000000"/>
                          </a:solidFill>
                          <a:latin typeface="Arimo"/>
                          <a:ea typeface="Arimo"/>
                          <a:cs typeface="Arimo"/>
                          <a:sym typeface="Arimo"/>
                        </a:rPr>
                        <a:t>FIFO CÓ THỂ DẪN ĐẾN NHIỀU LỖI TRANG HƠN SO VỚI CÁC THUẬT TOÁN KHÁC NHƯ LRU HOẶC OPT, ĐẶC BIỆT TRONG CÁC CHUỖI THAM CHIẾU NHẤT ĐỊNH.</a:t>
                      </a:r>
                      <a:endParaRPr lang="en-US" sz="1100"/>
                    </a:p>
                    <a:p>
                      <a:pPr algn="ctr">
                        <a:lnSpc>
                          <a:spcPts val="182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820"/>
                        </a:lnSpc>
                        <a:defRPr/>
                      </a:pPr>
                      <a:r>
                        <a:rPr lang="en-US" sz="1300">
                          <a:solidFill>
                            <a:srgbClr val="000000"/>
                          </a:solidFill>
                          <a:latin typeface="Arimo"/>
                          <a:ea typeface="Arimo"/>
                          <a:cs typeface="Arimo"/>
                          <a:sym typeface="Arimo"/>
                        </a:rPr>
                        <a:t>LRU THƯỜNG MANG LẠI HIỆU SUẤT TỐT HƠN SO VỚI CÁC THUẬT TOÁN KHÁC NHƯ FIFO, NHƯNG CÓ THỂ YÊU CẦU PHẦN CỨNG HỖ TRỢ ĐỂ THEO DÕI THỜI GIAN SỬ DỤNG.</a:t>
                      </a:r>
                      <a:endParaRPr lang="en-US" sz="1100"/>
                    </a:p>
                    <a:p>
                      <a:pPr algn="ctr">
                        <a:lnSpc>
                          <a:spcPts val="1820"/>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Arimo"/>
                          <a:ea typeface="Arimo"/>
                          <a:cs typeface="Arimo"/>
                          <a:sym typeface="Arimo"/>
                        </a:rPr>
                        <a:t>LFU CÓ THỂ GẶP VẤN ĐỀ KHI MỘT TRANG ĐƯỢC SỬ DỤNG NHIỀU TRONG GIAI ĐOẠN ĐẦU NHƯNG SAU ĐÓ KHÔNG CÒN ĐƯỢC SỬ DỤNG, DẪN ĐẾN VIỆC GIỮ LẠI CÁC TRANG KHÔNG CÒN CẦN THIẾT.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540"/>
                        </a:lnSpc>
                        <a:defRPr/>
                      </a:pPr>
                      <a:r>
                        <a:rPr lang="en-US" sz="1100">
                          <a:solidFill>
                            <a:srgbClr val="000000"/>
                          </a:solidFill>
                          <a:latin typeface="Arimo"/>
                          <a:ea typeface="Arimo"/>
                          <a:cs typeface="Arimo"/>
                          <a:sym typeface="Arimo"/>
                        </a:rPr>
                        <a:t>TỐI ƯU VỀ HIỆU SUẤT VỚI TỶ LỆ LỖI TRANG THẤP NHẤT, NHƯNG KHÓ THỰC HIỆN DO YÊU CẦU DỰ ĐOÁN CHÍNH XÁC CÁC THAM CHIẾU TRANG TRONG TƯƠNG LAI.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4" name="Group 4"/>
          <p:cNvGrpSpPr/>
          <p:nvPr/>
        </p:nvGrpSpPr>
        <p:grpSpPr>
          <a:xfrm>
            <a:off x="0" y="5867987"/>
            <a:ext cx="2627380" cy="1026822"/>
            <a:chOff x="0" y="0"/>
            <a:chExt cx="1026644" cy="401229"/>
          </a:xfrm>
        </p:grpSpPr>
        <p:sp>
          <p:nvSpPr>
            <p:cNvPr id="5" name="Freeform 5"/>
            <p:cNvSpPr/>
            <p:nvPr/>
          </p:nvSpPr>
          <p:spPr>
            <a:xfrm>
              <a:off x="0" y="0"/>
              <a:ext cx="1026644" cy="401229"/>
            </a:xfrm>
            <a:custGeom>
              <a:avLst/>
              <a:gdLst/>
              <a:ahLst/>
              <a:cxnLst/>
              <a:rect l="l" t="t" r="r" b="b"/>
              <a:pathLst>
                <a:path w="1026644" h="401229">
                  <a:moveTo>
                    <a:pt x="150278" y="0"/>
                  </a:moveTo>
                  <a:lnTo>
                    <a:pt x="876366" y="0"/>
                  </a:lnTo>
                  <a:cubicBezTo>
                    <a:pt x="916222" y="0"/>
                    <a:pt x="954446" y="15833"/>
                    <a:pt x="982629" y="44015"/>
                  </a:cubicBezTo>
                  <a:cubicBezTo>
                    <a:pt x="1010811" y="72198"/>
                    <a:pt x="1026644" y="110422"/>
                    <a:pt x="1026644" y="150278"/>
                  </a:cubicBezTo>
                  <a:lnTo>
                    <a:pt x="1026644" y="250951"/>
                  </a:lnTo>
                  <a:cubicBezTo>
                    <a:pt x="1026644" y="333947"/>
                    <a:pt x="959362" y="401229"/>
                    <a:pt x="876366" y="401229"/>
                  </a:cubicBezTo>
                  <a:lnTo>
                    <a:pt x="150278" y="401229"/>
                  </a:lnTo>
                  <a:cubicBezTo>
                    <a:pt x="110422" y="401229"/>
                    <a:pt x="72198" y="385396"/>
                    <a:pt x="44015" y="357214"/>
                  </a:cubicBezTo>
                  <a:cubicBezTo>
                    <a:pt x="15833" y="329031"/>
                    <a:pt x="0" y="290807"/>
                    <a:pt x="0" y="250951"/>
                  </a:cubicBezTo>
                  <a:lnTo>
                    <a:pt x="0" y="150278"/>
                  </a:lnTo>
                  <a:cubicBezTo>
                    <a:pt x="0" y="110422"/>
                    <a:pt x="15833" y="72198"/>
                    <a:pt x="44015" y="44015"/>
                  </a:cubicBezTo>
                  <a:cubicBezTo>
                    <a:pt x="72198" y="15833"/>
                    <a:pt x="110422" y="0"/>
                    <a:pt x="150278" y="0"/>
                  </a:cubicBezTo>
                  <a:close/>
                </a:path>
              </a:pathLst>
            </a:custGeom>
            <a:solidFill>
              <a:srgbClr val="02579B"/>
            </a:solidFill>
          </p:spPr>
          <p:txBody>
            <a:bodyPr/>
            <a:lstStyle/>
            <a:p>
              <a:endParaRPr lang="en-US"/>
            </a:p>
          </p:txBody>
        </p:sp>
        <p:sp>
          <p:nvSpPr>
            <p:cNvPr id="6" name="TextBox 6"/>
            <p:cNvSpPr txBox="1"/>
            <p:nvPr/>
          </p:nvSpPr>
          <p:spPr>
            <a:xfrm>
              <a:off x="0" y="-57150"/>
              <a:ext cx="1026644" cy="458379"/>
            </a:xfrm>
            <a:prstGeom prst="rect">
              <a:avLst/>
            </a:prstGeom>
          </p:spPr>
          <p:txBody>
            <a:bodyPr lIns="50800" tIns="50800" rIns="50800" bIns="50800" rtlCol="0" anchor="ctr"/>
            <a:lstStyle/>
            <a:p>
              <a:pPr algn="ctr">
                <a:lnSpc>
                  <a:spcPts val="3640"/>
                </a:lnSpc>
              </a:pPr>
              <a:r>
                <a:rPr lang="en-US" sz="2600" b="1">
                  <a:solidFill>
                    <a:srgbClr val="FFFFFF"/>
                  </a:solidFill>
                  <a:latin typeface="Aileron Bold"/>
                  <a:ea typeface="Aileron Bold"/>
                  <a:cs typeface="Aileron Bold"/>
                  <a:sym typeface="Aileron Bold"/>
                </a:rPr>
                <a:t>CÁCH HOẠT ĐỘNG</a:t>
              </a:r>
            </a:p>
          </p:txBody>
        </p:sp>
      </p:grpSp>
      <p:grpSp>
        <p:nvGrpSpPr>
          <p:cNvPr id="7" name="Group 7"/>
          <p:cNvGrpSpPr/>
          <p:nvPr/>
        </p:nvGrpSpPr>
        <p:grpSpPr>
          <a:xfrm>
            <a:off x="0" y="4137267"/>
            <a:ext cx="2627380" cy="1006233"/>
            <a:chOff x="0" y="0"/>
            <a:chExt cx="1026644" cy="393184"/>
          </a:xfrm>
        </p:grpSpPr>
        <p:sp>
          <p:nvSpPr>
            <p:cNvPr id="8" name="Freeform 8"/>
            <p:cNvSpPr/>
            <p:nvPr/>
          </p:nvSpPr>
          <p:spPr>
            <a:xfrm>
              <a:off x="0" y="0"/>
              <a:ext cx="1026644" cy="393184"/>
            </a:xfrm>
            <a:custGeom>
              <a:avLst/>
              <a:gdLst/>
              <a:ahLst/>
              <a:cxnLst/>
              <a:rect l="l" t="t" r="r" b="b"/>
              <a:pathLst>
                <a:path w="1026644" h="393184">
                  <a:moveTo>
                    <a:pt x="150278" y="0"/>
                  </a:moveTo>
                  <a:lnTo>
                    <a:pt x="876366" y="0"/>
                  </a:lnTo>
                  <a:cubicBezTo>
                    <a:pt x="916222" y="0"/>
                    <a:pt x="954446" y="15833"/>
                    <a:pt x="982629" y="44015"/>
                  </a:cubicBezTo>
                  <a:cubicBezTo>
                    <a:pt x="1010811" y="72198"/>
                    <a:pt x="1026644" y="110422"/>
                    <a:pt x="1026644" y="150278"/>
                  </a:cubicBezTo>
                  <a:lnTo>
                    <a:pt x="1026644" y="242906"/>
                  </a:lnTo>
                  <a:cubicBezTo>
                    <a:pt x="1026644" y="282762"/>
                    <a:pt x="1010811" y="320986"/>
                    <a:pt x="982629" y="349168"/>
                  </a:cubicBezTo>
                  <a:cubicBezTo>
                    <a:pt x="954446" y="377351"/>
                    <a:pt x="916222" y="393184"/>
                    <a:pt x="876366" y="393184"/>
                  </a:cubicBezTo>
                  <a:lnTo>
                    <a:pt x="150278" y="393184"/>
                  </a:lnTo>
                  <a:cubicBezTo>
                    <a:pt x="67282" y="393184"/>
                    <a:pt x="0" y="325902"/>
                    <a:pt x="0" y="242906"/>
                  </a:cubicBezTo>
                  <a:lnTo>
                    <a:pt x="0" y="150278"/>
                  </a:lnTo>
                  <a:cubicBezTo>
                    <a:pt x="0" y="110422"/>
                    <a:pt x="15833" y="72198"/>
                    <a:pt x="44015" y="44015"/>
                  </a:cubicBezTo>
                  <a:cubicBezTo>
                    <a:pt x="72198" y="15833"/>
                    <a:pt x="110422" y="0"/>
                    <a:pt x="150278" y="0"/>
                  </a:cubicBezTo>
                  <a:close/>
                </a:path>
              </a:pathLst>
            </a:custGeom>
            <a:solidFill>
              <a:srgbClr val="02579B"/>
            </a:solidFill>
          </p:spPr>
          <p:txBody>
            <a:bodyPr/>
            <a:lstStyle/>
            <a:p>
              <a:endParaRPr lang="en-US"/>
            </a:p>
          </p:txBody>
        </p:sp>
        <p:sp>
          <p:nvSpPr>
            <p:cNvPr id="9" name="TextBox 9"/>
            <p:cNvSpPr txBox="1"/>
            <p:nvPr/>
          </p:nvSpPr>
          <p:spPr>
            <a:xfrm>
              <a:off x="0" y="-57150"/>
              <a:ext cx="1026644" cy="450334"/>
            </a:xfrm>
            <a:prstGeom prst="rect">
              <a:avLst/>
            </a:prstGeom>
          </p:spPr>
          <p:txBody>
            <a:bodyPr lIns="50800" tIns="50800" rIns="50800" bIns="50800" rtlCol="0" anchor="ctr"/>
            <a:lstStyle/>
            <a:p>
              <a:pPr algn="ctr">
                <a:lnSpc>
                  <a:spcPts val="3640"/>
                </a:lnSpc>
              </a:pPr>
              <a:r>
                <a:rPr lang="en-US" sz="2600" b="1">
                  <a:solidFill>
                    <a:srgbClr val="FFFFFF"/>
                  </a:solidFill>
                  <a:latin typeface="Aileron Bold"/>
                  <a:ea typeface="Aileron Bold"/>
                  <a:cs typeface="Aileron Bold"/>
                  <a:sym typeface="Aileron Bold"/>
                </a:rPr>
                <a:t>ĐỊNH NGHĨA</a:t>
              </a:r>
            </a:p>
          </p:txBody>
        </p:sp>
      </p:grpSp>
      <p:grpSp>
        <p:nvGrpSpPr>
          <p:cNvPr id="10" name="Group 10"/>
          <p:cNvGrpSpPr/>
          <p:nvPr/>
        </p:nvGrpSpPr>
        <p:grpSpPr>
          <a:xfrm>
            <a:off x="0" y="7618710"/>
            <a:ext cx="2627380" cy="1026822"/>
            <a:chOff x="0" y="0"/>
            <a:chExt cx="1026644" cy="401229"/>
          </a:xfrm>
        </p:grpSpPr>
        <p:sp>
          <p:nvSpPr>
            <p:cNvPr id="11" name="Freeform 11"/>
            <p:cNvSpPr/>
            <p:nvPr/>
          </p:nvSpPr>
          <p:spPr>
            <a:xfrm>
              <a:off x="0" y="0"/>
              <a:ext cx="1026644" cy="401229"/>
            </a:xfrm>
            <a:custGeom>
              <a:avLst/>
              <a:gdLst/>
              <a:ahLst/>
              <a:cxnLst/>
              <a:rect l="l" t="t" r="r" b="b"/>
              <a:pathLst>
                <a:path w="1026644" h="401229">
                  <a:moveTo>
                    <a:pt x="150278" y="0"/>
                  </a:moveTo>
                  <a:lnTo>
                    <a:pt x="876366" y="0"/>
                  </a:lnTo>
                  <a:cubicBezTo>
                    <a:pt x="916222" y="0"/>
                    <a:pt x="954446" y="15833"/>
                    <a:pt x="982629" y="44015"/>
                  </a:cubicBezTo>
                  <a:cubicBezTo>
                    <a:pt x="1010811" y="72198"/>
                    <a:pt x="1026644" y="110422"/>
                    <a:pt x="1026644" y="150278"/>
                  </a:cubicBezTo>
                  <a:lnTo>
                    <a:pt x="1026644" y="250951"/>
                  </a:lnTo>
                  <a:cubicBezTo>
                    <a:pt x="1026644" y="333947"/>
                    <a:pt x="959362" y="401229"/>
                    <a:pt x="876366" y="401229"/>
                  </a:cubicBezTo>
                  <a:lnTo>
                    <a:pt x="150278" y="401229"/>
                  </a:lnTo>
                  <a:cubicBezTo>
                    <a:pt x="110422" y="401229"/>
                    <a:pt x="72198" y="385396"/>
                    <a:pt x="44015" y="357214"/>
                  </a:cubicBezTo>
                  <a:cubicBezTo>
                    <a:pt x="15833" y="329031"/>
                    <a:pt x="0" y="290807"/>
                    <a:pt x="0" y="250951"/>
                  </a:cubicBezTo>
                  <a:lnTo>
                    <a:pt x="0" y="150278"/>
                  </a:lnTo>
                  <a:cubicBezTo>
                    <a:pt x="0" y="110422"/>
                    <a:pt x="15833" y="72198"/>
                    <a:pt x="44015" y="44015"/>
                  </a:cubicBezTo>
                  <a:cubicBezTo>
                    <a:pt x="72198" y="15833"/>
                    <a:pt x="110422" y="0"/>
                    <a:pt x="150278" y="0"/>
                  </a:cubicBezTo>
                  <a:close/>
                </a:path>
              </a:pathLst>
            </a:custGeom>
            <a:solidFill>
              <a:srgbClr val="02579B"/>
            </a:solidFill>
          </p:spPr>
          <p:txBody>
            <a:bodyPr/>
            <a:lstStyle/>
            <a:p>
              <a:endParaRPr lang="en-US"/>
            </a:p>
          </p:txBody>
        </p:sp>
        <p:sp>
          <p:nvSpPr>
            <p:cNvPr id="12" name="TextBox 12"/>
            <p:cNvSpPr txBox="1"/>
            <p:nvPr/>
          </p:nvSpPr>
          <p:spPr>
            <a:xfrm>
              <a:off x="0" y="-57150"/>
              <a:ext cx="1026644" cy="458379"/>
            </a:xfrm>
            <a:prstGeom prst="rect">
              <a:avLst/>
            </a:prstGeom>
          </p:spPr>
          <p:txBody>
            <a:bodyPr lIns="50800" tIns="50800" rIns="50800" bIns="50800" rtlCol="0" anchor="ctr"/>
            <a:lstStyle/>
            <a:p>
              <a:pPr algn="ctr">
                <a:lnSpc>
                  <a:spcPts val="3640"/>
                </a:lnSpc>
              </a:pPr>
              <a:r>
                <a:rPr lang="en-US" sz="2600" b="1">
                  <a:solidFill>
                    <a:srgbClr val="FFFFFF"/>
                  </a:solidFill>
                  <a:latin typeface="Aileron Bold"/>
                  <a:ea typeface="Aileron Bold"/>
                  <a:cs typeface="Aileron Bold"/>
                  <a:sym typeface="Aileron Bold"/>
                </a:rPr>
                <a:t>ĐẶC ĐIỂM</a:t>
              </a:r>
            </a:p>
          </p:txBody>
        </p:sp>
      </p:grpSp>
      <p:sp>
        <p:nvSpPr>
          <p:cNvPr id="13" name="Freeform 13"/>
          <p:cNvSpPr/>
          <p:nvPr/>
        </p:nvSpPr>
        <p:spPr>
          <a:xfrm>
            <a:off x="2875169" y="4439539"/>
            <a:ext cx="1347128" cy="401689"/>
          </a:xfrm>
          <a:custGeom>
            <a:avLst/>
            <a:gdLst/>
            <a:ahLst/>
            <a:cxnLst/>
            <a:rect l="l" t="t" r="r" b="b"/>
            <a:pathLst>
              <a:path w="1347128" h="401689">
                <a:moveTo>
                  <a:pt x="0" y="0"/>
                </a:moveTo>
                <a:lnTo>
                  <a:pt x="1347128" y="0"/>
                </a:lnTo>
                <a:lnTo>
                  <a:pt x="1347128" y="401689"/>
                </a:lnTo>
                <a:lnTo>
                  <a:pt x="0" y="401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id="15" name="Freeform 15"/>
          <p:cNvSpPr/>
          <p:nvPr/>
        </p:nvSpPr>
        <p:spPr>
          <a:xfrm>
            <a:off x="2875169" y="6180554"/>
            <a:ext cx="1347128" cy="401689"/>
          </a:xfrm>
          <a:custGeom>
            <a:avLst/>
            <a:gdLst/>
            <a:ahLst/>
            <a:cxnLst/>
            <a:rect l="l" t="t" r="r" b="b"/>
            <a:pathLst>
              <a:path w="1347128" h="401689">
                <a:moveTo>
                  <a:pt x="0" y="0"/>
                </a:moveTo>
                <a:lnTo>
                  <a:pt x="1347128" y="0"/>
                </a:lnTo>
                <a:lnTo>
                  <a:pt x="1347128" y="401689"/>
                </a:lnTo>
                <a:lnTo>
                  <a:pt x="0" y="401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a:off x="2875169" y="7925268"/>
            <a:ext cx="1347128" cy="401689"/>
          </a:xfrm>
          <a:custGeom>
            <a:avLst/>
            <a:gdLst/>
            <a:ahLst/>
            <a:cxnLst/>
            <a:rect l="l" t="t" r="r" b="b"/>
            <a:pathLst>
              <a:path w="1347128" h="401689">
                <a:moveTo>
                  <a:pt x="0" y="0"/>
                </a:moveTo>
                <a:lnTo>
                  <a:pt x="1347128" y="0"/>
                </a:lnTo>
                <a:lnTo>
                  <a:pt x="1347128" y="401689"/>
                </a:lnTo>
                <a:lnTo>
                  <a:pt x="0" y="401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1529219" y="3667738"/>
            <a:ext cx="11071218" cy="5950354"/>
            <a:chOff x="-1270" y="0"/>
            <a:chExt cx="5373370" cy="2887980"/>
          </a:xfrm>
        </p:grpSpPr>
        <p:sp>
          <p:nvSpPr>
            <p:cNvPr id="4" name="Freeform 4"/>
            <p:cNvSpPr/>
            <p:nvPr/>
          </p:nvSpPr>
          <p:spPr>
            <a:xfrm>
              <a:off x="0" y="0"/>
              <a:ext cx="5373370" cy="2887980"/>
            </a:xfrm>
            <a:custGeom>
              <a:avLst/>
              <a:gdLst/>
              <a:ahLst/>
              <a:cxnLst/>
              <a:rect l="l" t="t" r="r" b="b"/>
              <a:pathLst>
                <a:path w="5373370" h="288798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t="-4633" b="-4633"/>
              </a:stretch>
            </a:blipFill>
          </p:spPr>
          <p:txBody>
            <a:bodyPr/>
            <a:lstStyle/>
            <a:p>
              <a:endParaRPr lang="en-US"/>
            </a:p>
          </p:txBody>
        </p:sp>
      </p:grpSp>
      <p:grpSp>
        <p:nvGrpSpPr>
          <p:cNvPr id="5" name="Group 5"/>
          <p:cNvGrpSpPr/>
          <p:nvPr/>
        </p:nvGrpSpPr>
        <p:grpSpPr>
          <a:xfrm>
            <a:off x="-1136521" y="3307946"/>
            <a:ext cx="2594369" cy="4588246"/>
            <a:chOff x="0" y="0"/>
            <a:chExt cx="683291" cy="1208427"/>
          </a:xfrm>
        </p:grpSpPr>
        <p:sp>
          <p:nvSpPr>
            <p:cNvPr id="6" name="Freeform 6"/>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txBody>
            <a:bodyPr/>
            <a:lstStyle/>
            <a:p>
              <a:endParaRPr lang="en-US"/>
            </a:p>
          </p:txBody>
        </p:sp>
        <p:sp>
          <p:nvSpPr>
            <p:cNvPr id="7" name="TextBox 7"/>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2223982" y="3388689"/>
            <a:ext cx="9734623" cy="3254226"/>
          </a:xfrm>
          <a:prstGeom prst="rect">
            <a:avLst/>
          </a:prstGeom>
        </p:spPr>
        <p:txBody>
          <a:bodyPr lIns="0" tIns="0" rIns="0" bIns="0" rtlCol="0" anchor="t">
            <a:spAutoFit/>
          </a:bodyPr>
          <a:lstStyle/>
          <a:p>
            <a:pPr algn="l">
              <a:lnSpc>
                <a:spcPts val="12564"/>
              </a:lnSpc>
            </a:pPr>
            <a:r>
              <a:rPr lang="en-US" sz="12198" b="1">
                <a:solidFill>
                  <a:srgbClr val="0E2F5F"/>
                </a:solidFill>
                <a:latin typeface="Barlow Condensed Heavy"/>
                <a:ea typeface="Barlow Condensed Heavy"/>
                <a:cs typeface="Barlow Condensed Heavy"/>
                <a:sym typeface="Barlow Condensed Heavy"/>
              </a:rPr>
              <a:t>1.TỔNG QUAN VỀ BỘ NHỚ ẢO</a:t>
            </a:r>
          </a:p>
        </p:txBody>
      </p:sp>
      <p:sp>
        <p:nvSpPr>
          <p:cNvPr id="13" name="Freeform 13"/>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TextBox 14"/>
          <p:cNvSpPr txBox="1"/>
          <p:nvPr/>
        </p:nvSpPr>
        <p:spPr>
          <a:xfrm>
            <a:off x="14211574" y="1415172"/>
            <a:ext cx="3009626" cy="306925"/>
          </a:xfrm>
          <a:prstGeom prst="rect">
            <a:avLst/>
          </a:prstGeom>
        </p:spPr>
        <p:txBody>
          <a:bodyPr lIns="0" tIns="0" rIns="0" bIns="0" rtlCol="0" anchor="t">
            <a:spAutoFit/>
          </a:bodyPr>
          <a:lstStyle/>
          <a:p>
            <a:pPr algn="l">
              <a:lnSpc>
                <a:spcPts val="2413"/>
              </a:lnSpc>
            </a:pPr>
            <a:r>
              <a:rPr lang="en-US" sz="1900">
                <a:solidFill>
                  <a:srgbClr val="FFFFFF"/>
                </a:solidFill>
                <a:latin typeface="Aileron"/>
                <a:ea typeface="Aileron"/>
                <a:cs typeface="Aileron"/>
                <a:sym typeface="Aileron"/>
              </a:rPr>
              <a:t>www.reallygreatsite.com</a:t>
            </a:r>
          </a:p>
        </p:txBody>
      </p:sp>
      <p:sp>
        <p:nvSpPr>
          <p:cNvPr id="15" name="Freeform 15"/>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06259" y="4178429"/>
            <a:ext cx="4917769" cy="696370"/>
            <a:chOff x="0" y="0"/>
            <a:chExt cx="1295215" cy="183406"/>
          </a:xfrm>
        </p:grpSpPr>
        <p:sp>
          <p:nvSpPr>
            <p:cNvPr id="3" name="Freeform 3"/>
            <p:cNvSpPr/>
            <p:nvPr/>
          </p:nvSpPr>
          <p:spPr>
            <a:xfrm>
              <a:off x="0" y="0"/>
              <a:ext cx="1295215" cy="183406"/>
            </a:xfrm>
            <a:custGeom>
              <a:avLst/>
              <a:gdLst/>
              <a:ahLst/>
              <a:cxnLst/>
              <a:rect l="l" t="t" r="r" b="b"/>
              <a:pathLst>
                <a:path w="1295215" h="183406">
                  <a:moveTo>
                    <a:pt x="80288" y="0"/>
                  </a:moveTo>
                  <a:lnTo>
                    <a:pt x="1214927" y="0"/>
                  </a:lnTo>
                  <a:cubicBezTo>
                    <a:pt x="1236221" y="0"/>
                    <a:pt x="1256642" y="8459"/>
                    <a:pt x="1271699" y="23516"/>
                  </a:cubicBezTo>
                  <a:cubicBezTo>
                    <a:pt x="1286756" y="38573"/>
                    <a:pt x="1295215" y="58994"/>
                    <a:pt x="1295215" y="80288"/>
                  </a:cubicBezTo>
                  <a:lnTo>
                    <a:pt x="1295215" y="103118"/>
                  </a:lnTo>
                  <a:cubicBezTo>
                    <a:pt x="1295215" y="124412"/>
                    <a:pt x="1286756" y="144833"/>
                    <a:pt x="1271699" y="159890"/>
                  </a:cubicBezTo>
                  <a:cubicBezTo>
                    <a:pt x="1256642" y="174947"/>
                    <a:pt x="1236221" y="183406"/>
                    <a:pt x="1214927" y="183406"/>
                  </a:cubicBezTo>
                  <a:lnTo>
                    <a:pt x="80288" y="183406"/>
                  </a:lnTo>
                  <a:cubicBezTo>
                    <a:pt x="35946" y="183406"/>
                    <a:pt x="0" y="147460"/>
                    <a:pt x="0" y="1031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4" name="TextBox 4"/>
            <p:cNvSpPr txBox="1"/>
            <p:nvPr/>
          </p:nvSpPr>
          <p:spPr>
            <a:xfrm>
              <a:off x="0" y="-47625"/>
              <a:ext cx="1295215" cy="231031"/>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8101226" y="6354627"/>
            <a:ext cx="4917769" cy="751426"/>
            <a:chOff x="0" y="0"/>
            <a:chExt cx="1295215" cy="197906"/>
          </a:xfrm>
        </p:grpSpPr>
        <p:sp>
          <p:nvSpPr>
            <p:cNvPr id="6" name="Freeform 6"/>
            <p:cNvSpPr/>
            <p:nvPr/>
          </p:nvSpPr>
          <p:spPr>
            <a:xfrm>
              <a:off x="0" y="0"/>
              <a:ext cx="1295215" cy="197906"/>
            </a:xfrm>
            <a:custGeom>
              <a:avLst/>
              <a:gdLst/>
              <a:ahLst/>
              <a:cxnLst/>
              <a:rect l="l" t="t" r="r" b="b"/>
              <a:pathLst>
                <a:path w="1295215" h="197906">
                  <a:moveTo>
                    <a:pt x="80288" y="0"/>
                  </a:moveTo>
                  <a:lnTo>
                    <a:pt x="1214927" y="0"/>
                  </a:lnTo>
                  <a:cubicBezTo>
                    <a:pt x="1236221" y="0"/>
                    <a:pt x="1256642" y="8459"/>
                    <a:pt x="1271699" y="23516"/>
                  </a:cubicBezTo>
                  <a:cubicBezTo>
                    <a:pt x="1286756" y="38573"/>
                    <a:pt x="1295215" y="58994"/>
                    <a:pt x="1295215" y="80288"/>
                  </a:cubicBezTo>
                  <a:lnTo>
                    <a:pt x="1295215" y="117618"/>
                  </a:lnTo>
                  <a:cubicBezTo>
                    <a:pt x="1295215" y="138912"/>
                    <a:pt x="1286756" y="159334"/>
                    <a:pt x="1271699" y="174390"/>
                  </a:cubicBezTo>
                  <a:cubicBezTo>
                    <a:pt x="1256642" y="189447"/>
                    <a:pt x="1236221" y="197906"/>
                    <a:pt x="1214927" y="197906"/>
                  </a:cubicBezTo>
                  <a:lnTo>
                    <a:pt x="80288" y="197906"/>
                  </a:lnTo>
                  <a:cubicBezTo>
                    <a:pt x="58994" y="197906"/>
                    <a:pt x="38573" y="189447"/>
                    <a:pt x="23516" y="174390"/>
                  </a:cubicBezTo>
                  <a:cubicBezTo>
                    <a:pt x="8459" y="159334"/>
                    <a:pt x="0" y="138912"/>
                    <a:pt x="0" y="1176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7" name="TextBox 7"/>
            <p:cNvSpPr txBox="1"/>
            <p:nvPr/>
          </p:nvSpPr>
          <p:spPr>
            <a:xfrm>
              <a:off x="0" y="-47625"/>
              <a:ext cx="1295215" cy="245531"/>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8201168" y="2086021"/>
            <a:ext cx="4917769" cy="665701"/>
            <a:chOff x="0" y="0"/>
            <a:chExt cx="1295215" cy="175329"/>
          </a:xfrm>
        </p:grpSpPr>
        <p:sp>
          <p:nvSpPr>
            <p:cNvPr id="9" name="Freeform 9"/>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0" name="TextBox 10"/>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7388529" y="2153828"/>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7333910" y="4211338"/>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7380906" y="6397490"/>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12367814" y="-1205189"/>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65834" y="7548643"/>
            <a:ext cx="862866" cy="266704"/>
          </a:xfrm>
          <a:custGeom>
            <a:avLst/>
            <a:gdLst/>
            <a:ahLst/>
            <a:cxnLst/>
            <a:rect l="l" t="t" r="r" b="b"/>
            <a:pathLst>
              <a:path w="862866" h="266704">
                <a:moveTo>
                  <a:pt x="0" y="0"/>
                </a:moveTo>
                <a:lnTo>
                  <a:pt x="862866" y="0"/>
                </a:lnTo>
                <a:lnTo>
                  <a:pt x="862866" y="266704"/>
                </a:lnTo>
                <a:lnTo>
                  <a:pt x="0" y="26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0574039" y="1028700"/>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8098636" y="8467287"/>
            <a:ext cx="4917769" cy="665701"/>
            <a:chOff x="0" y="0"/>
            <a:chExt cx="1295215" cy="175329"/>
          </a:xfrm>
        </p:grpSpPr>
        <p:sp>
          <p:nvSpPr>
            <p:cNvPr id="18" name="Freeform 18"/>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9" name="TextBox 19"/>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7333910" y="8503459"/>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1149646" y="5840747"/>
            <a:ext cx="5338511" cy="3990537"/>
          </a:xfrm>
          <a:custGeom>
            <a:avLst/>
            <a:gdLst/>
            <a:ahLst/>
            <a:cxnLst/>
            <a:rect l="l" t="t" r="r" b="b"/>
            <a:pathLst>
              <a:path w="5338511" h="3990537">
                <a:moveTo>
                  <a:pt x="0" y="0"/>
                </a:moveTo>
                <a:lnTo>
                  <a:pt x="5338511" y="0"/>
                </a:lnTo>
                <a:lnTo>
                  <a:pt x="5338511" y="3990537"/>
                </a:lnTo>
                <a:lnTo>
                  <a:pt x="0" y="3990537"/>
                </a:lnTo>
                <a:lnTo>
                  <a:pt x="0" y="0"/>
                </a:lnTo>
                <a:close/>
              </a:path>
            </a:pathLst>
          </a:custGeom>
          <a:blipFill>
            <a:blip r:embed="rId8"/>
            <a:stretch>
              <a:fillRect/>
            </a:stretch>
          </a:blipFill>
        </p:spPr>
        <p:txBody>
          <a:bodyPr/>
          <a:lstStyle/>
          <a:p>
            <a:endParaRPr lang="en-US"/>
          </a:p>
        </p:txBody>
      </p:sp>
      <p:sp>
        <p:nvSpPr>
          <p:cNvPr id="22" name="Freeform 22"/>
          <p:cNvSpPr/>
          <p:nvPr/>
        </p:nvSpPr>
        <p:spPr>
          <a:xfrm>
            <a:off x="13301448" y="4323916"/>
            <a:ext cx="1906010" cy="1639169"/>
          </a:xfrm>
          <a:custGeom>
            <a:avLst/>
            <a:gdLst/>
            <a:ahLst/>
            <a:cxnLst/>
            <a:rect l="l" t="t" r="r" b="b"/>
            <a:pathLst>
              <a:path w="1906010" h="1639169">
                <a:moveTo>
                  <a:pt x="0" y="0"/>
                </a:moveTo>
                <a:lnTo>
                  <a:pt x="1906010" y="0"/>
                </a:lnTo>
                <a:lnTo>
                  <a:pt x="1906010" y="1639168"/>
                </a:lnTo>
                <a:lnTo>
                  <a:pt x="0" y="16391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3" name="Freeform 23"/>
          <p:cNvSpPr/>
          <p:nvPr/>
        </p:nvSpPr>
        <p:spPr>
          <a:xfrm>
            <a:off x="15550358" y="3655313"/>
            <a:ext cx="1505119" cy="1488187"/>
          </a:xfrm>
          <a:custGeom>
            <a:avLst/>
            <a:gdLst/>
            <a:ahLst/>
            <a:cxnLst/>
            <a:rect l="l" t="t" r="r" b="b"/>
            <a:pathLst>
              <a:path w="1505119" h="1488187">
                <a:moveTo>
                  <a:pt x="0" y="0"/>
                </a:moveTo>
                <a:lnTo>
                  <a:pt x="1505120" y="0"/>
                </a:lnTo>
                <a:lnTo>
                  <a:pt x="1505120" y="1488187"/>
                </a:lnTo>
                <a:lnTo>
                  <a:pt x="0" y="1488187"/>
                </a:lnTo>
                <a:lnTo>
                  <a:pt x="0" y="0"/>
                </a:lnTo>
                <a:close/>
              </a:path>
            </a:pathLst>
          </a:custGeom>
          <a:blipFill>
            <a:blip r:embed="rId11"/>
            <a:stretch>
              <a:fillRect/>
            </a:stretch>
          </a:blipFill>
        </p:spPr>
        <p:txBody>
          <a:bodyPr/>
          <a:lstStyle/>
          <a:p>
            <a:endParaRPr lang="en-US"/>
          </a:p>
        </p:txBody>
      </p:sp>
      <p:sp>
        <p:nvSpPr>
          <p:cNvPr id="24" name="Freeform 24"/>
          <p:cNvSpPr/>
          <p:nvPr/>
        </p:nvSpPr>
        <p:spPr>
          <a:xfrm>
            <a:off x="16971652" y="7230493"/>
            <a:ext cx="1152034" cy="1272966"/>
          </a:xfrm>
          <a:custGeom>
            <a:avLst/>
            <a:gdLst/>
            <a:ahLst/>
            <a:cxnLst/>
            <a:rect l="l" t="t" r="r" b="b"/>
            <a:pathLst>
              <a:path w="1152034" h="1272966">
                <a:moveTo>
                  <a:pt x="0" y="0"/>
                </a:moveTo>
                <a:lnTo>
                  <a:pt x="1152034" y="0"/>
                </a:lnTo>
                <a:lnTo>
                  <a:pt x="1152034" y="1272966"/>
                </a:lnTo>
                <a:lnTo>
                  <a:pt x="0" y="1272966"/>
                </a:lnTo>
                <a:lnTo>
                  <a:pt x="0" y="0"/>
                </a:lnTo>
                <a:close/>
              </a:path>
            </a:pathLst>
          </a:custGeom>
          <a:blipFill>
            <a:blip r:embed="rId12"/>
            <a:stretch>
              <a:fillRect/>
            </a:stretch>
          </a:blipFill>
        </p:spPr>
        <p:txBody>
          <a:bodyPr/>
          <a:lstStyle/>
          <a:p>
            <a:endParaRPr lang="en-US"/>
          </a:p>
        </p:txBody>
      </p:sp>
      <p:pic>
        <p:nvPicPr>
          <p:cNvPr id="25" name="Picture 25"/>
          <p:cNvPicPr>
            <a:picLocks noChangeAspect="1"/>
          </p:cNvPicPr>
          <p:nvPr/>
        </p:nvPicPr>
        <p:blipFill>
          <a:blip r:embed="rId13"/>
          <a:srcRect/>
          <a:stretch>
            <a:fillRect/>
          </a:stretch>
        </p:blipFill>
        <p:spPr>
          <a:xfrm>
            <a:off x="15426533" y="5354972"/>
            <a:ext cx="1272387" cy="1285240"/>
          </a:xfrm>
          <a:prstGeom prst="rect">
            <a:avLst/>
          </a:prstGeom>
        </p:spPr>
      </p:pic>
      <p:sp>
        <p:nvSpPr>
          <p:cNvPr id="26" name="Freeform 26"/>
          <p:cNvSpPr/>
          <p:nvPr/>
        </p:nvSpPr>
        <p:spPr>
          <a:xfrm>
            <a:off x="15950182" y="6824744"/>
            <a:ext cx="705472" cy="1447797"/>
          </a:xfrm>
          <a:custGeom>
            <a:avLst/>
            <a:gdLst/>
            <a:ahLst/>
            <a:cxnLst/>
            <a:rect l="l" t="t" r="r" b="b"/>
            <a:pathLst>
              <a:path w="705472" h="1447797">
                <a:moveTo>
                  <a:pt x="0" y="0"/>
                </a:moveTo>
                <a:lnTo>
                  <a:pt x="705472" y="0"/>
                </a:lnTo>
                <a:lnTo>
                  <a:pt x="705472" y="1447797"/>
                </a:lnTo>
                <a:lnTo>
                  <a:pt x="0" y="14477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7" name="Freeform 27"/>
          <p:cNvSpPr/>
          <p:nvPr/>
        </p:nvSpPr>
        <p:spPr>
          <a:xfrm>
            <a:off x="16971652" y="7258966"/>
            <a:ext cx="1218235" cy="1216020"/>
          </a:xfrm>
          <a:custGeom>
            <a:avLst/>
            <a:gdLst/>
            <a:ahLst/>
            <a:cxnLst/>
            <a:rect l="l" t="t" r="r" b="b"/>
            <a:pathLst>
              <a:path w="1218235" h="1216020">
                <a:moveTo>
                  <a:pt x="0" y="0"/>
                </a:moveTo>
                <a:lnTo>
                  <a:pt x="1218235" y="0"/>
                </a:lnTo>
                <a:lnTo>
                  <a:pt x="1218235" y="1216020"/>
                </a:lnTo>
                <a:lnTo>
                  <a:pt x="0" y="121602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8" name="TextBox 28"/>
          <p:cNvSpPr txBox="1"/>
          <p:nvPr/>
        </p:nvSpPr>
        <p:spPr>
          <a:xfrm>
            <a:off x="1028700" y="895350"/>
            <a:ext cx="6654579"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III. ỨNG DỤNG VÀ</a:t>
            </a:r>
            <a:r>
              <a:rPr lang="en-US" sz="5000" b="1" u="none" strike="noStrike">
                <a:solidFill>
                  <a:srgbClr val="0E2F5F"/>
                </a:solidFill>
                <a:latin typeface="Akzidenz-Grotesk Heavy"/>
                <a:ea typeface="Akzidenz-Grotesk Heavy"/>
                <a:cs typeface="Akzidenz-Grotesk Heavy"/>
                <a:sym typeface="Akzidenz-Grotesk Heavy"/>
              </a:rPr>
              <a:t> THAY THẾ TRANG </a:t>
            </a:r>
          </a:p>
        </p:txBody>
      </p:sp>
      <p:sp>
        <p:nvSpPr>
          <p:cNvPr id="29" name="TextBox 29"/>
          <p:cNvSpPr txBox="1"/>
          <p:nvPr/>
        </p:nvSpPr>
        <p:spPr>
          <a:xfrm>
            <a:off x="1028700" y="3029604"/>
            <a:ext cx="5580403" cy="2325368"/>
          </a:xfrm>
          <a:prstGeom prst="rect">
            <a:avLst/>
          </a:prstGeom>
        </p:spPr>
        <p:txBody>
          <a:bodyPr lIns="0" tIns="0" rIns="0" bIns="0" rtlCol="0" anchor="t">
            <a:spAutoFit/>
          </a:bodyPr>
          <a:lstStyle/>
          <a:p>
            <a:pPr marL="0" lvl="0" indent="0" algn="just">
              <a:lnSpc>
                <a:spcPts val="3080"/>
              </a:lnSpc>
              <a:spcBef>
                <a:spcPct val="0"/>
              </a:spcBef>
            </a:pPr>
            <a:r>
              <a:rPr lang="en-US" sz="2200" b="1" u="none" strike="noStrike">
                <a:solidFill>
                  <a:srgbClr val="021828"/>
                </a:solidFill>
                <a:latin typeface="Aileron Bold"/>
                <a:ea typeface="Aileron Bold"/>
                <a:cs typeface="Aileron Bold"/>
                <a:sym typeface="Aileron Bold"/>
              </a:rPr>
              <a:t>Thay thế trang là quá trình xảy ra khi bộ nhớ chính (RAM) đã đầy, và hệ điều hành cần đưa một trang (page) không cần thiết ra khỏi bộ nhớ để nhường chỗ cho trang mới cần được truy cập.</a:t>
            </a:r>
          </a:p>
          <a:p>
            <a:pPr marL="0" lvl="0" indent="0" algn="just">
              <a:lnSpc>
                <a:spcPts val="3080"/>
              </a:lnSpc>
              <a:spcBef>
                <a:spcPct val="0"/>
              </a:spcBef>
            </a:pPr>
            <a:endParaRPr lang="en-US" sz="2200" b="1" u="none" strike="noStrike">
              <a:solidFill>
                <a:srgbClr val="021828"/>
              </a:solidFill>
              <a:latin typeface="Aileron Bold"/>
              <a:ea typeface="Aileron Bold"/>
              <a:cs typeface="Aileron Bold"/>
              <a:sym typeface="Aileron Bold"/>
            </a:endParaRPr>
          </a:p>
        </p:txBody>
      </p:sp>
      <p:sp>
        <p:nvSpPr>
          <p:cNvPr id="30" name="TextBox 30"/>
          <p:cNvSpPr txBox="1"/>
          <p:nvPr/>
        </p:nvSpPr>
        <p:spPr>
          <a:xfrm>
            <a:off x="8201168" y="2781429"/>
            <a:ext cx="4754369" cy="1323340"/>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Khi bộ nhớ chính không còn khung trống, hệ điều hành cần sử dụng thuật toán thay thế trang để chọn trang nào sẽ bị thay thế.</a:t>
            </a:r>
          </a:p>
        </p:txBody>
      </p:sp>
      <p:sp>
        <p:nvSpPr>
          <p:cNvPr id="31" name="TextBox 31"/>
          <p:cNvSpPr txBox="1"/>
          <p:nvPr/>
        </p:nvSpPr>
        <p:spPr>
          <a:xfrm>
            <a:off x="8554626" y="429805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2.  Ứng Dụng </a:t>
            </a:r>
          </a:p>
        </p:txBody>
      </p:sp>
      <p:sp>
        <p:nvSpPr>
          <p:cNvPr id="32" name="TextBox 32"/>
          <p:cNvSpPr txBox="1"/>
          <p:nvPr/>
        </p:nvSpPr>
        <p:spPr>
          <a:xfrm>
            <a:off x="8601622" y="6504710"/>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3.  Phân Bổ Khung Trang </a:t>
            </a:r>
          </a:p>
        </p:txBody>
      </p:sp>
      <p:sp>
        <p:nvSpPr>
          <p:cNvPr id="33" name="TextBox 33"/>
          <p:cNvSpPr txBox="1"/>
          <p:nvPr/>
        </p:nvSpPr>
        <p:spPr>
          <a:xfrm>
            <a:off x="8554626" y="2213450"/>
            <a:ext cx="4213399" cy="372743"/>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1.   Thuật Toán Thay Thế Trang</a:t>
            </a:r>
          </a:p>
        </p:txBody>
      </p:sp>
      <p:sp>
        <p:nvSpPr>
          <p:cNvPr id="34" name="TextBox 34"/>
          <p:cNvSpPr txBox="1"/>
          <p:nvPr/>
        </p:nvSpPr>
        <p:spPr>
          <a:xfrm>
            <a:off x="8269659" y="4936038"/>
            <a:ext cx="4754369" cy="1323340"/>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Thay thế trang có ứng dụng quan trọng trong các hệ thống đa nhiệm và trong các tình huống mà nhiều tiến trình yêu cầu sử dụng bộ nhớ đồng thời.</a:t>
            </a:r>
          </a:p>
        </p:txBody>
      </p:sp>
      <p:sp>
        <p:nvSpPr>
          <p:cNvPr id="35" name="TextBox 35"/>
          <p:cNvSpPr txBox="1"/>
          <p:nvPr/>
        </p:nvSpPr>
        <p:spPr>
          <a:xfrm>
            <a:off x="8434332" y="860656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4.  Khô</a:t>
            </a:r>
            <a:r>
              <a:rPr lang="en-US" sz="2200" b="1" u="none" strike="noStrike">
                <a:solidFill>
                  <a:srgbClr val="FFFFFF"/>
                </a:solidFill>
                <a:latin typeface="Aileron Ultra-Bold"/>
                <a:ea typeface="Aileron Ultra-Bold"/>
                <a:cs typeface="Aileron Ultra-Bold"/>
                <a:sym typeface="Aileron Ultra-Bold"/>
              </a:rPr>
              <a:t>i Phục Trang </a:t>
            </a:r>
          </a:p>
        </p:txBody>
      </p:sp>
      <p:sp>
        <p:nvSpPr>
          <p:cNvPr id="36" name="TextBox 3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049" y="4569194"/>
            <a:ext cx="4917769" cy="696370"/>
            <a:chOff x="0" y="0"/>
            <a:chExt cx="1295215" cy="183406"/>
          </a:xfrm>
        </p:grpSpPr>
        <p:sp>
          <p:nvSpPr>
            <p:cNvPr id="3" name="Freeform 3"/>
            <p:cNvSpPr/>
            <p:nvPr/>
          </p:nvSpPr>
          <p:spPr>
            <a:xfrm>
              <a:off x="0" y="0"/>
              <a:ext cx="1295215" cy="183406"/>
            </a:xfrm>
            <a:custGeom>
              <a:avLst/>
              <a:gdLst/>
              <a:ahLst/>
              <a:cxnLst/>
              <a:rect l="l" t="t" r="r" b="b"/>
              <a:pathLst>
                <a:path w="1295215" h="183406">
                  <a:moveTo>
                    <a:pt x="80288" y="0"/>
                  </a:moveTo>
                  <a:lnTo>
                    <a:pt x="1214927" y="0"/>
                  </a:lnTo>
                  <a:cubicBezTo>
                    <a:pt x="1236221" y="0"/>
                    <a:pt x="1256642" y="8459"/>
                    <a:pt x="1271699" y="23516"/>
                  </a:cubicBezTo>
                  <a:cubicBezTo>
                    <a:pt x="1286756" y="38573"/>
                    <a:pt x="1295215" y="58994"/>
                    <a:pt x="1295215" y="80288"/>
                  </a:cubicBezTo>
                  <a:lnTo>
                    <a:pt x="1295215" y="103118"/>
                  </a:lnTo>
                  <a:cubicBezTo>
                    <a:pt x="1295215" y="124412"/>
                    <a:pt x="1286756" y="144833"/>
                    <a:pt x="1271699" y="159890"/>
                  </a:cubicBezTo>
                  <a:cubicBezTo>
                    <a:pt x="1256642" y="174947"/>
                    <a:pt x="1236221" y="183406"/>
                    <a:pt x="1214927" y="183406"/>
                  </a:cubicBezTo>
                  <a:lnTo>
                    <a:pt x="80288" y="183406"/>
                  </a:lnTo>
                  <a:cubicBezTo>
                    <a:pt x="35946" y="183406"/>
                    <a:pt x="0" y="147460"/>
                    <a:pt x="0" y="1031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4" name="TextBox 4"/>
            <p:cNvSpPr txBox="1"/>
            <p:nvPr/>
          </p:nvSpPr>
          <p:spPr>
            <a:xfrm>
              <a:off x="0" y="-47625"/>
              <a:ext cx="1295215" cy="231031"/>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796016" y="6745393"/>
            <a:ext cx="4917769" cy="751426"/>
            <a:chOff x="0" y="0"/>
            <a:chExt cx="1295215" cy="197906"/>
          </a:xfrm>
        </p:grpSpPr>
        <p:sp>
          <p:nvSpPr>
            <p:cNvPr id="6" name="Freeform 6"/>
            <p:cNvSpPr/>
            <p:nvPr/>
          </p:nvSpPr>
          <p:spPr>
            <a:xfrm>
              <a:off x="0" y="0"/>
              <a:ext cx="1295215" cy="197906"/>
            </a:xfrm>
            <a:custGeom>
              <a:avLst/>
              <a:gdLst/>
              <a:ahLst/>
              <a:cxnLst/>
              <a:rect l="l" t="t" r="r" b="b"/>
              <a:pathLst>
                <a:path w="1295215" h="197906">
                  <a:moveTo>
                    <a:pt x="80288" y="0"/>
                  </a:moveTo>
                  <a:lnTo>
                    <a:pt x="1214927" y="0"/>
                  </a:lnTo>
                  <a:cubicBezTo>
                    <a:pt x="1236221" y="0"/>
                    <a:pt x="1256642" y="8459"/>
                    <a:pt x="1271699" y="23516"/>
                  </a:cubicBezTo>
                  <a:cubicBezTo>
                    <a:pt x="1286756" y="38573"/>
                    <a:pt x="1295215" y="58994"/>
                    <a:pt x="1295215" y="80288"/>
                  </a:cubicBezTo>
                  <a:lnTo>
                    <a:pt x="1295215" y="117618"/>
                  </a:lnTo>
                  <a:cubicBezTo>
                    <a:pt x="1295215" y="138912"/>
                    <a:pt x="1286756" y="159334"/>
                    <a:pt x="1271699" y="174390"/>
                  </a:cubicBezTo>
                  <a:cubicBezTo>
                    <a:pt x="1256642" y="189447"/>
                    <a:pt x="1236221" y="197906"/>
                    <a:pt x="1214927" y="197906"/>
                  </a:cubicBezTo>
                  <a:lnTo>
                    <a:pt x="80288" y="197906"/>
                  </a:lnTo>
                  <a:cubicBezTo>
                    <a:pt x="58994" y="197906"/>
                    <a:pt x="38573" y="189447"/>
                    <a:pt x="23516" y="174390"/>
                  </a:cubicBezTo>
                  <a:cubicBezTo>
                    <a:pt x="8459" y="159334"/>
                    <a:pt x="0" y="138912"/>
                    <a:pt x="0" y="1176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7" name="TextBox 7"/>
            <p:cNvSpPr txBox="1"/>
            <p:nvPr/>
          </p:nvSpPr>
          <p:spPr>
            <a:xfrm>
              <a:off x="0" y="-47625"/>
              <a:ext cx="1295215" cy="245531"/>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895958" y="2476787"/>
            <a:ext cx="4917769" cy="665701"/>
            <a:chOff x="0" y="0"/>
            <a:chExt cx="1295215" cy="175329"/>
          </a:xfrm>
        </p:grpSpPr>
        <p:sp>
          <p:nvSpPr>
            <p:cNvPr id="9" name="Freeform 9"/>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0" name="TextBox 10"/>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083319" y="2544594"/>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028700" y="4602103"/>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1075696" y="6788255"/>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6062603" y="-81442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rot="-10800000">
            <a:off x="3931671" y="1230924"/>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6" name="Group 16"/>
          <p:cNvGrpSpPr/>
          <p:nvPr/>
        </p:nvGrpSpPr>
        <p:grpSpPr>
          <a:xfrm>
            <a:off x="1793426" y="8858052"/>
            <a:ext cx="4917769" cy="665701"/>
            <a:chOff x="0" y="0"/>
            <a:chExt cx="1295215" cy="175329"/>
          </a:xfrm>
        </p:grpSpPr>
        <p:sp>
          <p:nvSpPr>
            <p:cNvPr id="17" name="Freeform 17"/>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8" name="TextBox 18"/>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19" name="Freeform 19"/>
          <p:cNvSpPr/>
          <p:nvPr/>
        </p:nvSpPr>
        <p:spPr>
          <a:xfrm>
            <a:off x="1028700" y="8894224"/>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7107085" y="2890011"/>
            <a:ext cx="2948324" cy="3211046"/>
          </a:xfrm>
          <a:custGeom>
            <a:avLst/>
            <a:gdLst/>
            <a:ahLst/>
            <a:cxnLst/>
            <a:rect l="l" t="t" r="r" b="b"/>
            <a:pathLst>
              <a:path w="2948324" h="3211046">
                <a:moveTo>
                  <a:pt x="0" y="0"/>
                </a:moveTo>
                <a:lnTo>
                  <a:pt x="2948324" y="0"/>
                </a:lnTo>
                <a:lnTo>
                  <a:pt x="2948324" y="3211046"/>
                </a:lnTo>
                <a:lnTo>
                  <a:pt x="0" y="32110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TextBox 21"/>
          <p:cNvSpPr txBox="1"/>
          <p:nvPr/>
        </p:nvSpPr>
        <p:spPr>
          <a:xfrm>
            <a:off x="1895958" y="3172194"/>
            <a:ext cx="4754369" cy="1323340"/>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Khi bộ nhớ chính không còn khung trống, hệ điều hành cần sử dụng thuật toán thay thế trang để chọn trang nào sẽ bị thay thế.</a:t>
            </a:r>
          </a:p>
        </p:txBody>
      </p:sp>
      <p:sp>
        <p:nvSpPr>
          <p:cNvPr id="22" name="TextBox 22"/>
          <p:cNvSpPr txBox="1"/>
          <p:nvPr/>
        </p:nvSpPr>
        <p:spPr>
          <a:xfrm>
            <a:off x="2249416" y="4688820"/>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2.  Ứng Dụng </a:t>
            </a:r>
          </a:p>
        </p:txBody>
      </p:sp>
      <p:sp>
        <p:nvSpPr>
          <p:cNvPr id="23" name="TextBox 23"/>
          <p:cNvSpPr txBox="1"/>
          <p:nvPr/>
        </p:nvSpPr>
        <p:spPr>
          <a:xfrm>
            <a:off x="2296412" y="689547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3.  Phân Bổ Khung Trang </a:t>
            </a:r>
          </a:p>
        </p:txBody>
      </p:sp>
      <p:sp>
        <p:nvSpPr>
          <p:cNvPr id="24" name="TextBox 24"/>
          <p:cNvSpPr txBox="1"/>
          <p:nvPr/>
        </p:nvSpPr>
        <p:spPr>
          <a:xfrm>
            <a:off x="2249416" y="2604215"/>
            <a:ext cx="4213399" cy="372743"/>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1.   Thuật Toán Thay Thế Trang</a:t>
            </a:r>
          </a:p>
        </p:txBody>
      </p:sp>
      <p:sp>
        <p:nvSpPr>
          <p:cNvPr id="25" name="TextBox 25"/>
          <p:cNvSpPr txBox="1"/>
          <p:nvPr/>
        </p:nvSpPr>
        <p:spPr>
          <a:xfrm>
            <a:off x="1964449" y="5326803"/>
            <a:ext cx="4754369" cy="1323340"/>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Thay thế trang có ứng dụng quan trọng trong các hệ thống đa nhiệm và trong các tình huống mà nhiều tiến trình yêu cầu sử dụng bộ nhớ đồng thời.</a:t>
            </a:r>
          </a:p>
        </p:txBody>
      </p:sp>
      <p:sp>
        <p:nvSpPr>
          <p:cNvPr id="26" name="TextBox 26"/>
          <p:cNvSpPr txBox="1"/>
          <p:nvPr/>
        </p:nvSpPr>
        <p:spPr>
          <a:xfrm>
            <a:off x="2129122" y="8997330"/>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4.  Khô</a:t>
            </a:r>
            <a:r>
              <a:rPr lang="en-US" sz="2200" b="1" u="none" strike="noStrike">
                <a:solidFill>
                  <a:srgbClr val="FFFFFF"/>
                </a:solidFill>
                <a:latin typeface="Aileron Ultra-Bold"/>
                <a:ea typeface="Aileron Ultra-Bold"/>
                <a:cs typeface="Aileron Ultra-Bold"/>
                <a:sym typeface="Aileron Ultra-Bold"/>
              </a:rPr>
              <a:t>i Phục Trang </a:t>
            </a:r>
          </a:p>
        </p:txBody>
      </p:sp>
      <p:sp>
        <p:nvSpPr>
          <p:cNvPr id="27" name="TextBox 2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id="28" name="TextBox 28"/>
          <p:cNvSpPr txBox="1"/>
          <p:nvPr/>
        </p:nvSpPr>
        <p:spPr>
          <a:xfrm>
            <a:off x="10055409" y="3094862"/>
            <a:ext cx="7731493" cy="4158422"/>
          </a:xfrm>
          <a:prstGeom prst="rect">
            <a:avLst/>
          </a:prstGeom>
        </p:spPr>
        <p:txBody>
          <a:bodyPr lIns="0" tIns="0" rIns="0" bIns="0" rtlCol="0" anchor="t">
            <a:spAutoFit/>
          </a:bodyPr>
          <a:lstStyle/>
          <a:p>
            <a:pPr marL="420993" lvl="1" indent="-210496" algn="just">
              <a:lnSpc>
                <a:spcPts val="2729"/>
              </a:lnSpc>
              <a:spcBef>
                <a:spcPct val="0"/>
              </a:spcBef>
              <a:buFont typeface="Arial"/>
              <a:buChar char="•"/>
            </a:pPr>
            <a:r>
              <a:rPr lang="en-US" sz="1949" b="1">
                <a:solidFill>
                  <a:srgbClr val="0E2F5F"/>
                </a:solidFill>
                <a:latin typeface="Aileron Bold"/>
                <a:ea typeface="Aileron Bold"/>
                <a:cs typeface="Aileron Bold"/>
                <a:sym typeface="Aileron Bold"/>
              </a:rPr>
              <a:t> Cơ sở dữ liệu: Các ứng dụng cơ sở dữ liệu thường quản lý bộ nhớ và bộ đệm I/O riêng, giúp tối ưu hóa hiệu suất truy cập dữ liệu.</a:t>
            </a:r>
          </a:p>
          <a:p>
            <a:pPr algn="just">
              <a:lnSpc>
                <a:spcPts val="2729"/>
              </a:lnSpc>
              <a:spcBef>
                <a:spcPct val="0"/>
              </a:spcBef>
            </a:pPr>
            <a:endParaRPr lang="en-US" sz="1949" b="1">
              <a:solidFill>
                <a:srgbClr val="0E2F5F"/>
              </a:solidFill>
              <a:latin typeface="Aileron Bold"/>
              <a:ea typeface="Aileron Bold"/>
              <a:cs typeface="Aileron Bold"/>
              <a:sym typeface="Aileron Bold"/>
            </a:endParaRPr>
          </a:p>
          <a:p>
            <a:pPr marL="420993" lvl="1" indent="-210496" algn="just">
              <a:lnSpc>
                <a:spcPts val="2729"/>
              </a:lnSpc>
              <a:spcBef>
                <a:spcPct val="0"/>
              </a:spcBef>
              <a:buFont typeface="Arial"/>
              <a:buChar char="•"/>
            </a:pPr>
            <a:r>
              <a:rPr lang="en-US" sz="1949" b="1">
                <a:solidFill>
                  <a:srgbClr val="0E2F5F"/>
                </a:solidFill>
                <a:latin typeface="Aileron Bold"/>
                <a:ea typeface="Aileron Bold"/>
                <a:cs typeface="Aileron Bold"/>
                <a:sym typeface="Aileron Bold"/>
              </a:rPr>
              <a:t> Hệ thống UNIX: Một số phiên bản của hệ thống UNIX sử dụng các thuật toán thay thế trang để cải thiện hiệu suất và giảm thiểu hình phạt khi chọn sai trang nạn nhân.</a:t>
            </a:r>
          </a:p>
          <a:p>
            <a:pPr algn="just">
              <a:lnSpc>
                <a:spcPts val="2729"/>
              </a:lnSpc>
              <a:spcBef>
                <a:spcPct val="0"/>
              </a:spcBef>
            </a:pPr>
            <a:endParaRPr lang="en-US" sz="1949" b="1">
              <a:solidFill>
                <a:srgbClr val="0E2F5F"/>
              </a:solidFill>
              <a:latin typeface="Aileron Bold"/>
              <a:ea typeface="Aileron Bold"/>
              <a:cs typeface="Aileron Bold"/>
              <a:sym typeface="Aileron Bold"/>
            </a:endParaRPr>
          </a:p>
          <a:p>
            <a:pPr marL="420993" lvl="1" indent="-210496" algn="just">
              <a:lnSpc>
                <a:spcPts val="2729"/>
              </a:lnSpc>
              <a:spcBef>
                <a:spcPct val="0"/>
              </a:spcBef>
              <a:buFont typeface="Arial"/>
              <a:buChar char="•"/>
            </a:pPr>
            <a:r>
              <a:rPr lang="en-US" sz="1949" b="1">
                <a:solidFill>
                  <a:srgbClr val="0E2F5F"/>
                </a:solidFill>
                <a:latin typeface="Aileron Bold"/>
                <a:ea typeface="Aileron Bold"/>
                <a:cs typeface="Aileron Bold"/>
                <a:sym typeface="Aileron Bold"/>
              </a:rPr>
              <a:t> Kho dữ liệu: Các kho dữ liệu thực hiện các thao tác đọc tuần tự lớn, nơi các thuật toán như LRU có thể bảo tồn các trang mới và loại bỏ các trang cũ để tối ưu hóa hiệu suất.</a:t>
            </a:r>
          </a:p>
          <a:p>
            <a:pPr algn="just">
              <a:lnSpc>
                <a:spcPts val="2729"/>
              </a:lnSpc>
              <a:spcBef>
                <a:spcPct val="0"/>
              </a:spcBef>
            </a:pPr>
            <a:endParaRPr lang="en-US" sz="1949" b="1">
              <a:solidFill>
                <a:srgbClr val="0E2F5F"/>
              </a:solidFill>
              <a:latin typeface="Aileron Bold"/>
              <a:ea typeface="Aileron Bold"/>
              <a:cs typeface="Aileron Bold"/>
              <a:sym typeface="Aileron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06259" y="4178429"/>
            <a:ext cx="4917769" cy="696370"/>
            <a:chOff x="0" y="0"/>
            <a:chExt cx="1295215" cy="183406"/>
          </a:xfrm>
        </p:grpSpPr>
        <p:sp>
          <p:nvSpPr>
            <p:cNvPr id="3" name="Freeform 3"/>
            <p:cNvSpPr/>
            <p:nvPr/>
          </p:nvSpPr>
          <p:spPr>
            <a:xfrm>
              <a:off x="0" y="0"/>
              <a:ext cx="1295215" cy="183406"/>
            </a:xfrm>
            <a:custGeom>
              <a:avLst/>
              <a:gdLst/>
              <a:ahLst/>
              <a:cxnLst/>
              <a:rect l="l" t="t" r="r" b="b"/>
              <a:pathLst>
                <a:path w="1295215" h="183406">
                  <a:moveTo>
                    <a:pt x="80288" y="0"/>
                  </a:moveTo>
                  <a:lnTo>
                    <a:pt x="1214927" y="0"/>
                  </a:lnTo>
                  <a:cubicBezTo>
                    <a:pt x="1236221" y="0"/>
                    <a:pt x="1256642" y="8459"/>
                    <a:pt x="1271699" y="23516"/>
                  </a:cubicBezTo>
                  <a:cubicBezTo>
                    <a:pt x="1286756" y="38573"/>
                    <a:pt x="1295215" y="58994"/>
                    <a:pt x="1295215" y="80288"/>
                  </a:cubicBezTo>
                  <a:lnTo>
                    <a:pt x="1295215" y="103118"/>
                  </a:lnTo>
                  <a:cubicBezTo>
                    <a:pt x="1295215" y="124412"/>
                    <a:pt x="1286756" y="144833"/>
                    <a:pt x="1271699" y="159890"/>
                  </a:cubicBezTo>
                  <a:cubicBezTo>
                    <a:pt x="1256642" y="174947"/>
                    <a:pt x="1236221" y="183406"/>
                    <a:pt x="1214927" y="183406"/>
                  </a:cubicBezTo>
                  <a:lnTo>
                    <a:pt x="80288" y="183406"/>
                  </a:lnTo>
                  <a:cubicBezTo>
                    <a:pt x="35946" y="183406"/>
                    <a:pt x="0" y="147460"/>
                    <a:pt x="0" y="1031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4" name="TextBox 4"/>
            <p:cNvSpPr txBox="1"/>
            <p:nvPr/>
          </p:nvSpPr>
          <p:spPr>
            <a:xfrm>
              <a:off x="0" y="-47625"/>
              <a:ext cx="1295215" cy="231031"/>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8101226" y="6354627"/>
            <a:ext cx="4917769" cy="751426"/>
            <a:chOff x="0" y="0"/>
            <a:chExt cx="1295215" cy="197906"/>
          </a:xfrm>
        </p:grpSpPr>
        <p:sp>
          <p:nvSpPr>
            <p:cNvPr id="6" name="Freeform 6"/>
            <p:cNvSpPr/>
            <p:nvPr/>
          </p:nvSpPr>
          <p:spPr>
            <a:xfrm>
              <a:off x="0" y="0"/>
              <a:ext cx="1295215" cy="197906"/>
            </a:xfrm>
            <a:custGeom>
              <a:avLst/>
              <a:gdLst/>
              <a:ahLst/>
              <a:cxnLst/>
              <a:rect l="l" t="t" r="r" b="b"/>
              <a:pathLst>
                <a:path w="1295215" h="197906">
                  <a:moveTo>
                    <a:pt x="80288" y="0"/>
                  </a:moveTo>
                  <a:lnTo>
                    <a:pt x="1214927" y="0"/>
                  </a:lnTo>
                  <a:cubicBezTo>
                    <a:pt x="1236221" y="0"/>
                    <a:pt x="1256642" y="8459"/>
                    <a:pt x="1271699" y="23516"/>
                  </a:cubicBezTo>
                  <a:cubicBezTo>
                    <a:pt x="1286756" y="38573"/>
                    <a:pt x="1295215" y="58994"/>
                    <a:pt x="1295215" y="80288"/>
                  </a:cubicBezTo>
                  <a:lnTo>
                    <a:pt x="1295215" y="117618"/>
                  </a:lnTo>
                  <a:cubicBezTo>
                    <a:pt x="1295215" y="138912"/>
                    <a:pt x="1286756" y="159334"/>
                    <a:pt x="1271699" y="174390"/>
                  </a:cubicBezTo>
                  <a:cubicBezTo>
                    <a:pt x="1256642" y="189447"/>
                    <a:pt x="1236221" y="197906"/>
                    <a:pt x="1214927" y="197906"/>
                  </a:cubicBezTo>
                  <a:lnTo>
                    <a:pt x="80288" y="197906"/>
                  </a:lnTo>
                  <a:cubicBezTo>
                    <a:pt x="58994" y="197906"/>
                    <a:pt x="38573" y="189447"/>
                    <a:pt x="23516" y="174390"/>
                  </a:cubicBezTo>
                  <a:cubicBezTo>
                    <a:pt x="8459" y="159334"/>
                    <a:pt x="0" y="138912"/>
                    <a:pt x="0" y="1176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7" name="TextBox 7"/>
            <p:cNvSpPr txBox="1"/>
            <p:nvPr/>
          </p:nvSpPr>
          <p:spPr>
            <a:xfrm>
              <a:off x="0" y="-47625"/>
              <a:ext cx="1295215" cy="245531"/>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8201168" y="2086021"/>
            <a:ext cx="4917769" cy="665701"/>
            <a:chOff x="0" y="0"/>
            <a:chExt cx="1295215" cy="175329"/>
          </a:xfrm>
        </p:grpSpPr>
        <p:sp>
          <p:nvSpPr>
            <p:cNvPr id="9" name="Freeform 9"/>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0" name="TextBox 10"/>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7388529" y="2153828"/>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7333910" y="4211338"/>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7380906" y="6397490"/>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12367814" y="-1205189"/>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65834" y="7548643"/>
            <a:ext cx="862866" cy="266704"/>
          </a:xfrm>
          <a:custGeom>
            <a:avLst/>
            <a:gdLst/>
            <a:ahLst/>
            <a:cxnLst/>
            <a:rect l="l" t="t" r="r" b="b"/>
            <a:pathLst>
              <a:path w="862866" h="266704">
                <a:moveTo>
                  <a:pt x="0" y="0"/>
                </a:moveTo>
                <a:lnTo>
                  <a:pt x="862866" y="0"/>
                </a:lnTo>
                <a:lnTo>
                  <a:pt x="862866" y="266704"/>
                </a:lnTo>
                <a:lnTo>
                  <a:pt x="0" y="26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0574039" y="1028700"/>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8098636" y="8467287"/>
            <a:ext cx="4917769" cy="665701"/>
            <a:chOff x="0" y="0"/>
            <a:chExt cx="1295215" cy="175329"/>
          </a:xfrm>
        </p:grpSpPr>
        <p:sp>
          <p:nvSpPr>
            <p:cNvPr id="18" name="Freeform 18"/>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9" name="TextBox 19"/>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7333910" y="8503459"/>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1149646" y="5840747"/>
            <a:ext cx="5338511" cy="3990537"/>
          </a:xfrm>
          <a:custGeom>
            <a:avLst/>
            <a:gdLst/>
            <a:ahLst/>
            <a:cxnLst/>
            <a:rect l="l" t="t" r="r" b="b"/>
            <a:pathLst>
              <a:path w="5338511" h="3990537">
                <a:moveTo>
                  <a:pt x="0" y="0"/>
                </a:moveTo>
                <a:lnTo>
                  <a:pt x="5338511" y="0"/>
                </a:lnTo>
                <a:lnTo>
                  <a:pt x="5338511" y="3990537"/>
                </a:lnTo>
                <a:lnTo>
                  <a:pt x="0" y="3990537"/>
                </a:lnTo>
                <a:lnTo>
                  <a:pt x="0" y="0"/>
                </a:lnTo>
                <a:close/>
              </a:path>
            </a:pathLst>
          </a:custGeom>
          <a:blipFill>
            <a:blip r:embed="rId8"/>
            <a:stretch>
              <a:fillRect/>
            </a:stretch>
          </a:blipFill>
        </p:spPr>
        <p:txBody>
          <a:bodyPr/>
          <a:lstStyle/>
          <a:p>
            <a:endParaRPr lang="en-US"/>
          </a:p>
        </p:txBody>
      </p:sp>
      <p:sp>
        <p:nvSpPr>
          <p:cNvPr id="22" name="TextBox 22"/>
          <p:cNvSpPr txBox="1"/>
          <p:nvPr/>
        </p:nvSpPr>
        <p:spPr>
          <a:xfrm>
            <a:off x="1028700" y="895350"/>
            <a:ext cx="6654579"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III. ỨNG DỤNG VÀ</a:t>
            </a:r>
            <a:r>
              <a:rPr lang="en-US" sz="5000" b="1" u="none" strike="noStrike">
                <a:solidFill>
                  <a:srgbClr val="0E2F5F"/>
                </a:solidFill>
                <a:latin typeface="Akzidenz-Grotesk Heavy"/>
                <a:ea typeface="Akzidenz-Grotesk Heavy"/>
                <a:cs typeface="Akzidenz-Grotesk Heavy"/>
                <a:sym typeface="Akzidenz-Grotesk Heavy"/>
              </a:rPr>
              <a:t> THAY THẾ TRANG </a:t>
            </a:r>
          </a:p>
        </p:txBody>
      </p:sp>
      <p:sp>
        <p:nvSpPr>
          <p:cNvPr id="23" name="TextBox 23"/>
          <p:cNvSpPr txBox="1"/>
          <p:nvPr/>
        </p:nvSpPr>
        <p:spPr>
          <a:xfrm>
            <a:off x="1028700" y="3029604"/>
            <a:ext cx="5580403" cy="2325368"/>
          </a:xfrm>
          <a:prstGeom prst="rect">
            <a:avLst/>
          </a:prstGeom>
        </p:spPr>
        <p:txBody>
          <a:bodyPr lIns="0" tIns="0" rIns="0" bIns="0" rtlCol="0" anchor="t">
            <a:spAutoFit/>
          </a:bodyPr>
          <a:lstStyle/>
          <a:p>
            <a:pPr marL="0" lvl="0" indent="0" algn="just">
              <a:lnSpc>
                <a:spcPts val="3080"/>
              </a:lnSpc>
              <a:spcBef>
                <a:spcPct val="0"/>
              </a:spcBef>
            </a:pPr>
            <a:r>
              <a:rPr lang="en-US" sz="2200" b="1" u="none" strike="noStrike">
                <a:solidFill>
                  <a:srgbClr val="021828"/>
                </a:solidFill>
                <a:latin typeface="Aileron Bold"/>
                <a:ea typeface="Aileron Bold"/>
                <a:cs typeface="Aileron Bold"/>
                <a:sym typeface="Aileron Bold"/>
              </a:rPr>
              <a:t>Thay thế trang là quá trình xảy ra khi bộ nhớ chính (RAM) đã đầy, và hệ điều hành cần đưa một trang (page) không cần thiết ra khỏi bộ nhớ để nhường chỗ cho trang mới cần được truy cập.</a:t>
            </a:r>
          </a:p>
          <a:p>
            <a:pPr marL="0" lvl="0" indent="0" algn="just">
              <a:lnSpc>
                <a:spcPts val="3080"/>
              </a:lnSpc>
              <a:spcBef>
                <a:spcPct val="0"/>
              </a:spcBef>
            </a:pPr>
            <a:endParaRPr lang="en-US" sz="2200" b="1" u="none" strike="noStrike">
              <a:solidFill>
                <a:srgbClr val="021828"/>
              </a:solidFill>
              <a:latin typeface="Aileron Bold"/>
              <a:ea typeface="Aileron Bold"/>
              <a:cs typeface="Aileron Bold"/>
              <a:sym typeface="Aileron Bold"/>
            </a:endParaRPr>
          </a:p>
        </p:txBody>
      </p:sp>
      <p:sp>
        <p:nvSpPr>
          <p:cNvPr id="24" name="TextBox 24"/>
          <p:cNvSpPr txBox="1"/>
          <p:nvPr/>
        </p:nvSpPr>
        <p:spPr>
          <a:xfrm>
            <a:off x="8201168" y="2781429"/>
            <a:ext cx="4754369" cy="1323340"/>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Khi bộ nhớ chính không còn khung trống, hệ điều hành cần sử dụng thuật toán thay thế trang để chọn trang nào sẽ bị thay thế.</a:t>
            </a:r>
          </a:p>
        </p:txBody>
      </p:sp>
      <p:sp>
        <p:nvSpPr>
          <p:cNvPr id="25" name="TextBox 25"/>
          <p:cNvSpPr txBox="1"/>
          <p:nvPr/>
        </p:nvSpPr>
        <p:spPr>
          <a:xfrm>
            <a:off x="8554626" y="429805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2.  Ứng Dụng </a:t>
            </a:r>
          </a:p>
        </p:txBody>
      </p:sp>
      <p:sp>
        <p:nvSpPr>
          <p:cNvPr id="26" name="TextBox 26"/>
          <p:cNvSpPr txBox="1"/>
          <p:nvPr/>
        </p:nvSpPr>
        <p:spPr>
          <a:xfrm>
            <a:off x="8601622" y="6504710"/>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3.  Phân Bổ Khung Trang </a:t>
            </a:r>
          </a:p>
        </p:txBody>
      </p:sp>
      <p:sp>
        <p:nvSpPr>
          <p:cNvPr id="27" name="TextBox 27"/>
          <p:cNvSpPr txBox="1"/>
          <p:nvPr/>
        </p:nvSpPr>
        <p:spPr>
          <a:xfrm>
            <a:off x="8554626" y="2213450"/>
            <a:ext cx="4213399" cy="372743"/>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1.   Thuật Toán Thay Thế Trang</a:t>
            </a:r>
          </a:p>
        </p:txBody>
      </p:sp>
      <p:sp>
        <p:nvSpPr>
          <p:cNvPr id="28" name="TextBox 28"/>
          <p:cNvSpPr txBox="1"/>
          <p:nvPr/>
        </p:nvSpPr>
        <p:spPr>
          <a:xfrm>
            <a:off x="8269659" y="4936038"/>
            <a:ext cx="4754369" cy="1323340"/>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Thay thế trang có ứng dụng quan trọng trong các hệ thống đa nhiệm và trong các tình huống mà nhiều tiến trình yêu cầu sử dụng bộ nhớ đồng thời.</a:t>
            </a:r>
          </a:p>
        </p:txBody>
      </p:sp>
      <p:sp>
        <p:nvSpPr>
          <p:cNvPr id="29" name="TextBox 29"/>
          <p:cNvSpPr txBox="1"/>
          <p:nvPr/>
        </p:nvSpPr>
        <p:spPr>
          <a:xfrm>
            <a:off x="8215156" y="7134628"/>
            <a:ext cx="4919042" cy="1323338"/>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Phân bổ khung trang là quá trình quyết định số lượng khung trang sẽ được cấp phát cho mỗi tiến trình, ảnh hưởng đến hiệu suất và khả năng đa nhiệm. </a:t>
            </a:r>
          </a:p>
        </p:txBody>
      </p:sp>
      <p:sp>
        <p:nvSpPr>
          <p:cNvPr id="30" name="TextBox 30"/>
          <p:cNvSpPr txBox="1"/>
          <p:nvPr/>
        </p:nvSpPr>
        <p:spPr>
          <a:xfrm>
            <a:off x="8434332" y="860656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4.  Khô</a:t>
            </a:r>
            <a:r>
              <a:rPr lang="en-US" sz="2200" b="1" u="none" strike="noStrike">
                <a:solidFill>
                  <a:srgbClr val="FFFFFF"/>
                </a:solidFill>
                <a:latin typeface="Aileron Ultra-Bold"/>
                <a:ea typeface="Aileron Ultra-Bold"/>
                <a:cs typeface="Aileron Ultra-Bold"/>
                <a:sym typeface="Aileron Ultra-Bold"/>
              </a:rPr>
              <a:t>i Phục Trang </a:t>
            </a:r>
          </a:p>
        </p:txBody>
      </p:sp>
      <p:sp>
        <p:nvSpPr>
          <p:cNvPr id="31" name="TextBox 3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504950" y="2566521"/>
            <a:ext cx="6407720" cy="33870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PHÂN BỔ KHUNG TRANG</a:t>
            </a:r>
          </a:p>
        </p:txBody>
      </p:sp>
      <p:sp>
        <p:nvSpPr>
          <p:cNvPr id="3" name="TextBox 3"/>
          <p:cNvSpPr txBox="1"/>
          <p:nvPr/>
        </p:nvSpPr>
        <p:spPr>
          <a:xfrm>
            <a:off x="1504950" y="6243328"/>
            <a:ext cx="7025086" cy="1556385"/>
          </a:xfrm>
          <a:prstGeom prst="rect">
            <a:avLst/>
          </a:prstGeom>
        </p:spPr>
        <p:txBody>
          <a:bodyPr lIns="0" tIns="0" rIns="0" bIns="0" rtlCol="0" anchor="t">
            <a:spAutoFit/>
          </a:bodyPr>
          <a:lstStyle/>
          <a:p>
            <a:pPr algn="l">
              <a:lnSpc>
                <a:spcPts val="3104"/>
              </a:lnSpc>
            </a:pPr>
            <a:r>
              <a:rPr lang="en-US" sz="2299" spc="137">
                <a:solidFill>
                  <a:srgbClr val="000000"/>
                </a:solidFill>
                <a:latin typeface="DM Sans"/>
                <a:ea typeface="DM Sans"/>
                <a:cs typeface="DM Sans"/>
                <a:sym typeface="DM Sans"/>
              </a:rPr>
              <a:t>Khung trang: Là đơn vị bộ nhớ vật lý mà hệ điều hành sử dụng để lưu trữ các trang của tiến trình trong bộ nhớ ảo.</a:t>
            </a:r>
          </a:p>
          <a:p>
            <a:pPr marL="0" lvl="0" indent="0" algn="l">
              <a:lnSpc>
                <a:spcPts val="3104"/>
              </a:lnSpc>
              <a:spcBef>
                <a:spcPct val="0"/>
              </a:spcBef>
            </a:pPr>
            <a:endParaRPr lang="en-US" sz="2299" spc="137">
              <a:solidFill>
                <a:srgbClr val="000000"/>
              </a:solidFill>
              <a:latin typeface="DM Sans"/>
              <a:ea typeface="DM Sans"/>
              <a:cs typeface="DM Sans"/>
              <a:sym typeface="DM Sans"/>
            </a:endParaRPr>
          </a:p>
        </p:txBody>
      </p:sp>
      <p:grpSp>
        <p:nvGrpSpPr>
          <p:cNvPr id="4" name="Group 4"/>
          <p:cNvGrpSpPr/>
          <p:nvPr/>
        </p:nvGrpSpPr>
        <p:grpSpPr>
          <a:xfrm>
            <a:off x="9687004" y="189850"/>
            <a:ext cx="5135589" cy="2898897"/>
            <a:chOff x="0" y="0"/>
            <a:chExt cx="2662554" cy="1502937"/>
          </a:xfrm>
        </p:grpSpPr>
        <p:sp>
          <p:nvSpPr>
            <p:cNvPr id="5" name="Freeform 5"/>
            <p:cNvSpPr/>
            <p:nvPr/>
          </p:nvSpPr>
          <p:spPr>
            <a:xfrm>
              <a:off x="0" y="0"/>
              <a:ext cx="2662554" cy="1502937"/>
            </a:xfrm>
            <a:custGeom>
              <a:avLst/>
              <a:gdLst/>
              <a:ahLst/>
              <a:cxnLst/>
              <a:rect l="l" t="t" r="r" b="b"/>
              <a:pathLst>
                <a:path w="2662554" h="1502937">
                  <a:moveTo>
                    <a:pt x="22613" y="0"/>
                  </a:moveTo>
                  <a:lnTo>
                    <a:pt x="2639941" y="0"/>
                  </a:lnTo>
                  <a:cubicBezTo>
                    <a:pt x="2652430" y="0"/>
                    <a:pt x="2662554" y="10124"/>
                    <a:pt x="2662554" y="22613"/>
                  </a:cubicBezTo>
                  <a:lnTo>
                    <a:pt x="2662554" y="1480325"/>
                  </a:lnTo>
                  <a:cubicBezTo>
                    <a:pt x="2662554" y="1492813"/>
                    <a:pt x="2652430" y="1502937"/>
                    <a:pt x="2639941" y="1502937"/>
                  </a:cubicBezTo>
                  <a:lnTo>
                    <a:pt x="22613" y="1502937"/>
                  </a:lnTo>
                  <a:cubicBezTo>
                    <a:pt x="10124" y="1502937"/>
                    <a:pt x="0" y="1492813"/>
                    <a:pt x="0" y="1480325"/>
                  </a:cubicBezTo>
                  <a:lnTo>
                    <a:pt x="0" y="22613"/>
                  </a:lnTo>
                  <a:cubicBezTo>
                    <a:pt x="0" y="10124"/>
                    <a:pt x="10124" y="0"/>
                    <a:pt x="22613" y="0"/>
                  </a:cubicBezTo>
                  <a:close/>
                </a:path>
              </a:pathLst>
            </a:custGeom>
            <a:solidFill>
              <a:srgbClr val="8AB7E2"/>
            </a:solidFill>
          </p:spPr>
          <p:txBody>
            <a:bodyPr/>
            <a:lstStyle/>
            <a:p>
              <a:endParaRPr lang="en-US"/>
            </a:p>
          </p:txBody>
        </p:sp>
        <p:sp>
          <p:nvSpPr>
            <p:cNvPr id="6" name="TextBox 6"/>
            <p:cNvSpPr txBox="1"/>
            <p:nvPr/>
          </p:nvSpPr>
          <p:spPr>
            <a:xfrm>
              <a:off x="0" y="85725"/>
              <a:ext cx="2662554" cy="1417212"/>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0020298" y="558608"/>
            <a:ext cx="1019512" cy="660943"/>
          </a:xfrm>
          <a:prstGeom prst="rect">
            <a:avLst/>
          </a:prstGeom>
        </p:spPr>
        <p:txBody>
          <a:bodyPr lIns="0" tIns="0" rIns="0" bIns="0" rtlCol="0" anchor="t">
            <a:spAutoFit/>
          </a:bodyPr>
          <a:lstStyle/>
          <a:p>
            <a:pPr algn="l">
              <a:lnSpc>
                <a:spcPts val="4959"/>
              </a:lnSpc>
            </a:pPr>
            <a:r>
              <a:rPr lang="en-US" sz="5165" spc="-423">
                <a:solidFill>
                  <a:srgbClr val="000000"/>
                </a:solidFill>
                <a:latin typeface="DM Sans"/>
                <a:ea typeface="DM Sans"/>
                <a:cs typeface="DM Sans"/>
                <a:sym typeface="DM Sans"/>
              </a:rPr>
              <a:t>01.</a:t>
            </a:r>
          </a:p>
        </p:txBody>
      </p:sp>
      <p:sp>
        <p:nvSpPr>
          <p:cNvPr id="8" name="TextBox 8"/>
          <p:cNvSpPr txBox="1"/>
          <p:nvPr/>
        </p:nvSpPr>
        <p:spPr>
          <a:xfrm>
            <a:off x="10920765" y="406208"/>
            <a:ext cx="2668067" cy="914817"/>
          </a:xfrm>
          <a:prstGeom prst="rect">
            <a:avLst/>
          </a:prstGeom>
        </p:spPr>
        <p:txBody>
          <a:bodyPr lIns="0" tIns="0" rIns="0" bIns="0" rtlCol="0" anchor="t">
            <a:spAutoFit/>
          </a:bodyPr>
          <a:lstStyle/>
          <a:p>
            <a:pPr algn="just">
              <a:lnSpc>
                <a:spcPts val="3050"/>
              </a:lnSpc>
            </a:pPr>
            <a:r>
              <a:rPr lang="en-US" sz="2259" b="1" spc="36">
                <a:solidFill>
                  <a:srgbClr val="000000"/>
                </a:solidFill>
                <a:latin typeface="DM Sans Bold"/>
                <a:ea typeface="DM Sans Bold"/>
                <a:cs typeface="DM Sans Bold"/>
                <a:sym typeface="DM Sans Bold"/>
              </a:rPr>
              <a:t>Phân Bổ Cố Định (Fixed Allocation)</a:t>
            </a:r>
          </a:p>
          <a:p>
            <a:pPr marL="0" lvl="0" indent="0" algn="just">
              <a:lnSpc>
                <a:spcPts val="1220"/>
              </a:lnSpc>
              <a:spcBef>
                <a:spcPct val="0"/>
              </a:spcBef>
            </a:pPr>
            <a:r>
              <a:rPr lang="en-US" sz="903" spc="14">
                <a:solidFill>
                  <a:srgbClr val="000000"/>
                </a:solidFill>
                <a:latin typeface="DM Sans"/>
                <a:ea typeface="DM Sans"/>
                <a:cs typeface="DM Sans"/>
                <a:sym typeface="DM Sans"/>
              </a:rPr>
              <a:t> </a:t>
            </a:r>
          </a:p>
        </p:txBody>
      </p:sp>
      <p:sp>
        <p:nvSpPr>
          <p:cNvPr id="9" name="Freeform 9"/>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Freeform 11"/>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2" name="Freeform 12"/>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13" name="TextBox 13"/>
          <p:cNvSpPr txBox="1"/>
          <p:nvPr/>
        </p:nvSpPr>
        <p:spPr>
          <a:xfrm>
            <a:off x="14568923" y="5848323"/>
            <a:ext cx="170867" cy="226097"/>
          </a:xfrm>
          <a:prstGeom prst="rect">
            <a:avLst/>
          </a:prstGeom>
        </p:spPr>
        <p:txBody>
          <a:bodyPr wrap="none" lIns="0" tIns="0" rIns="0" bIns="0" rtlCol="0" anchor="t">
            <a:spAutoFit/>
          </a:bodyPr>
          <a:lstStyle/>
          <a:p>
            <a:pPr algn="ctr">
              <a:lnSpc>
                <a:spcPts val="1807"/>
              </a:lnSpc>
              <a:spcBef>
                <a:spcPct val="0"/>
              </a:spcBef>
            </a:pPr>
            <a:r>
              <a:rPr lang="en-US" sz="1291">
                <a:solidFill>
                  <a:srgbClr val="000000"/>
                </a:solidFill>
                <a:latin typeface="Canva Sans"/>
                <a:ea typeface="Canva Sans"/>
                <a:cs typeface="Canva Sans"/>
                <a:sym typeface="Canva Sans"/>
              </a:rPr>
              <a:t>23</a:t>
            </a:r>
          </a:p>
        </p:txBody>
      </p:sp>
      <p:sp>
        <p:nvSpPr>
          <p:cNvPr id="14" name="TextBox 14"/>
          <p:cNvSpPr txBox="1"/>
          <p:nvPr/>
        </p:nvSpPr>
        <p:spPr>
          <a:xfrm>
            <a:off x="9918348" y="1200501"/>
            <a:ext cx="4520416" cy="1833577"/>
          </a:xfrm>
          <a:prstGeom prst="rect">
            <a:avLst/>
          </a:prstGeom>
        </p:spPr>
        <p:txBody>
          <a:bodyPr lIns="0" tIns="0" rIns="0" bIns="0" rtlCol="0" anchor="t">
            <a:spAutoFit/>
          </a:bodyPr>
          <a:lstStyle/>
          <a:p>
            <a:pPr algn="just">
              <a:lnSpc>
                <a:spcPts val="1469"/>
              </a:lnSpc>
            </a:pPr>
            <a:r>
              <a:rPr lang="en-US" sz="1088" b="1" spc="17">
                <a:solidFill>
                  <a:srgbClr val="000000"/>
                </a:solidFill>
                <a:latin typeface="DM Sans Bold"/>
                <a:ea typeface="DM Sans Bold"/>
                <a:cs typeface="DM Sans Bold"/>
                <a:sym typeface="DM Sans Bold"/>
              </a:rPr>
              <a:t>Phân Bổ Cố Định là phương pháp cấp một số lượng khung trang nhất định cho mỗi tiến trình khi nó được khởi động, không thay đổi trong suốt thời gian thực thi. </a:t>
            </a:r>
          </a:p>
          <a:p>
            <a:pPr marL="234960" lvl="1" indent="-117480" algn="just">
              <a:lnSpc>
                <a:spcPts val="1469"/>
              </a:lnSpc>
              <a:buFont typeface="Arial"/>
              <a:buChar char="•"/>
            </a:pPr>
            <a:r>
              <a:rPr lang="en-US" sz="1088" b="1" spc="17">
                <a:solidFill>
                  <a:srgbClr val="000000"/>
                </a:solidFill>
                <a:latin typeface="DM Sans Bold"/>
                <a:ea typeface="DM Sans Bold"/>
                <a:cs typeface="DM Sans Bold"/>
                <a:sym typeface="DM Sans Bold"/>
              </a:rPr>
              <a:t>Ưu điểm: Đơn giản trong việc quản lý và dễ dàng dự đoán lượng bộ nhớ cần thiết cho mỗi tiến trình, giúp giảm thiểu sự phân mảnh.</a:t>
            </a:r>
          </a:p>
          <a:p>
            <a:pPr marL="234960" lvl="1" indent="-117480" algn="just">
              <a:lnSpc>
                <a:spcPts val="1469"/>
              </a:lnSpc>
              <a:buFont typeface="Arial"/>
              <a:buChar char="•"/>
            </a:pPr>
            <a:r>
              <a:rPr lang="en-US" sz="1088" b="1" spc="17">
                <a:solidFill>
                  <a:srgbClr val="000000"/>
                </a:solidFill>
                <a:latin typeface="DM Sans Bold"/>
                <a:ea typeface="DM Sans Bold"/>
                <a:cs typeface="DM Sans Bold"/>
                <a:sym typeface="DM Sans Bold"/>
              </a:rPr>
              <a:t>Nhược điểm: Có thể dẫn đến lãng phí bộ nhớ nếu tiến trình không sử dụng hết số khung đã được cấp, và không linh hoạt trong việc điều chỉnh theo nhu cầu thực tế của các tiến trình.</a:t>
            </a:r>
          </a:p>
          <a:p>
            <a:pPr algn="just">
              <a:lnSpc>
                <a:spcPts val="792"/>
              </a:lnSpc>
            </a:pPr>
            <a:r>
              <a:rPr lang="en-US" sz="587" b="1" spc="9">
                <a:solidFill>
                  <a:srgbClr val="000000"/>
                </a:solidFill>
                <a:latin typeface="DM Sans Bold"/>
                <a:ea typeface="DM Sans Bold"/>
                <a:cs typeface="DM Sans Bold"/>
                <a:sym typeface="DM Sans Bold"/>
              </a:rPr>
              <a:t> </a:t>
            </a:r>
          </a:p>
          <a:p>
            <a:pPr marL="0" lvl="0" indent="0" algn="just">
              <a:lnSpc>
                <a:spcPts val="587"/>
              </a:lnSpc>
              <a:spcBef>
                <a:spcPct val="0"/>
              </a:spcBef>
            </a:pPr>
            <a:r>
              <a:rPr lang="en-US" sz="435" spc="6">
                <a:solidFill>
                  <a:srgbClr val="000000"/>
                </a:solidFill>
                <a:latin typeface="DM Sans"/>
                <a:ea typeface="DM Sans"/>
                <a:cs typeface="DM Sans"/>
                <a:sym typeface="DM Sans"/>
              </a:rPr>
              <a:t> </a:t>
            </a:r>
          </a:p>
        </p:txBody>
      </p:sp>
      <p:grpSp>
        <p:nvGrpSpPr>
          <p:cNvPr id="15" name="Group 15"/>
          <p:cNvGrpSpPr/>
          <p:nvPr/>
        </p:nvGrpSpPr>
        <p:grpSpPr>
          <a:xfrm>
            <a:off x="9732974" y="3400353"/>
            <a:ext cx="5135589" cy="3088554"/>
            <a:chOff x="0" y="0"/>
            <a:chExt cx="2662554" cy="1601266"/>
          </a:xfrm>
        </p:grpSpPr>
        <p:sp>
          <p:nvSpPr>
            <p:cNvPr id="16" name="Freeform 16"/>
            <p:cNvSpPr/>
            <p:nvPr/>
          </p:nvSpPr>
          <p:spPr>
            <a:xfrm>
              <a:off x="0" y="0"/>
              <a:ext cx="2662554" cy="1601266"/>
            </a:xfrm>
            <a:custGeom>
              <a:avLst/>
              <a:gdLst/>
              <a:ahLst/>
              <a:cxnLst/>
              <a:rect l="l" t="t" r="r" b="b"/>
              <a:pathLst>
                <a:path w="2662554" h="1601266">
                  <a:moveTo>
                    <a:pt x="22613" y="0"/>
                  </a:moveTo>
                  <a:lnTo>
                    <a:pt x="2639941" y="0"/>
                  </a:lnTo>
                  <a:cubicBezTo>
                    <a:pt x="2652430" y="0"/>
                    <a:pt x="2662554" y="10124"/>
                    <a:pt x="2662554" y="22613"/>
                  </a:cubicBezTo>
                  <a:lnTo>
                    <a:pt x="2662554" y="1578653"/>
                  </a:lnTo>
                  <a:cubicBezTo>
                    <a:pt x="2662554" y="1591142"/>
                    <a:pt x="2652430" y="1601266"/>
                    <a:pt x="2639941" y="1601266"/>
                  </a:cubicBezTo>
                  <a:lnTo>
                    <a:pt x="22613" y="1601266"/>
                  </a:lnTo>
                  <a:cubicBezTo>
                    <a:pt x="10124" y="1601266"/>
                    <a:pt x="0" y="1591142"/>
                    <a:pt x="0" y="1578653"/>
                  </a:cubicBezTo>
                  <a:lnTo>
                    <a:pt x="0" y="22613"/>
                  </a:lnTo>
                  <a:cubicBezTo>
                    <a:pt x="0" y="10124"/>
                    <a:pt x="10124" y="0"/>
                    <a:pt x="22613" y="0"/>
                  </a:cubicBezTo>
                  <a:close/>
                </a:path>
              </a:pathLst>
            </a:custGeom>
            <a:solidFill>
              <a:srgbClr val="8AB7E2"/>
            </a:solidFill>
          </p:spPr>
          <p:txBody>
            <a:bodyPr/>
            <a:lstStyle/>
            <a:p>
              <a:endParaRPr lang="en-US"/>
            </a:p>
          </p:txBody>
        </p:sp>
        <p:sp>
          <p:nvSpPr>
            <p:cNvPr id="17" name="TextBox 17"/>
            <p:cNvSpPr txBox="1"/>
            <p:nvPr/>
          </p:nvSpPr>
          <p:spPr>
            <a:xfrm>
              <a:off x="0" y="85725"/>
              <a:ext cx="2662554" cy="1515541"/>
            </a:xfrm>
            <a:prstGeom prst="rect">
              <a:avLst/>
            </a:prstGeom>
          </p:spPr>
          <p:txBody>
            <a:bodyPr lIns="50800" tIns="50800" rIns="50800" bIns="50800" rtlCol="0" anchor="ctr"/>
            <a:lstStyle/>
            <a:p>
              <a:pPr algn="ctr">
                <a:lnSpc>
                  <a:spcPts val="1925"/>
                </a:lnSpc>
              </a:pPr>
              <a:endParaRPr/>
            </a:p>
          </p:txBody>
        </p:sp>
      </p:grpSp>
      <p:sp>
        <p:nvSpPr>
          <p:cNvPr id="18" name="TextBox 18"/>
          <p:cNvSpPr txBox="1"/>
          <p:nvPr/>
        </p:nvSpPr>
        <p:spPr>
          <a:xfrm>
            <a:off x="10066268" y="3958768"/>
            <a:ext cx="1019512" cy="660943"/>
          </a:xfrm>
          <a:prstGeom prst="rect">
            <a:avLst/>
          </a:prstGeom>
        </p:spPr>
        <p:txBody>
          <a:bodyPr lIns="0" tIns="0" rIns="0" bIns="0" rtlCol="0" anchor="t">
            <a:spAutoFit/>
          </a:bodyPr>
          <a:lstStyle/>
          <a:p>
            <a:pPr algn="l">
              <a:lnSpc>
                <a:spcPts val="4959"/>
              </a:lnSpc>
            </a:pPr>
            <a:r>
              <a:rPr lang="en-US" sz="5165" spc="-423">
                <a:solidFill>
                  <a:srgbClr val="000000"/>
                </a:solidFill>
                <a:latin typeface="DM Sans"/>
                <a:ea typeface="DM Sans"/>
                <a:cs typeface="DM Sans"/>
                <a:sym typeface="DM Sans"/>
              </a:rPr>
              <a:t>02.</a:t>
            </a:r>
          </a:p>
        </p:txBody>
      </p:sp>
      <p:sp>
        <p:nvSpPr>
          <p:cNvPr id="19" name="TextBox 19"/>
          <p:cNvSpPr txBox="1"/>
          <p:nvPr/>
        </p:nvSpPr>
        <p:spPr>
          <a:xfrm>
            <a:off x="10966735" y="3806368"/>
            <a:ext cx="2668067" cy="914817"/>
          </a:xfrm>
          <a:prstGeom prst="rect">
            <a:avLst/>
          </a:prstGeom>
        </p:spPr>
        <p:txBody>
          <a:bodyPr lIns="0" tIns="0" rIns="0" bIns="0" rtlCol="0" anchor="t">
            <a:spAutoFit/>
          </a:bodyPr>
          <a:lstStyle/>
          <a:p>
            <a:pPr algn="just">
              <a:lnSpc>
                <a:spcPts val="3050"/>
              </a:lnSpc>
            </a:pPr>
            <a:r>
              <a:rPr lang="en-US" sz="2259" b="1" spc="36">
                <a:solidFill>
                  <a:srgbClr val="000000"/>
                </a:solidFill>
                <a:latin typeface="DM Sans Bold"/>
                <a:ea typeface="DM Sans Bold"/>
                <a:cs typeface="DM Sans Bold"/>
                <a:sym typeface="DM Sans Bold"/>
              </a:rPr>
              <a:t>Phân bổ cục bộ (Local Allocation)</a:t>
            </a:r>
          </a:p>
          <a:p>
            <a:pPr marL="0" lvl="0" indent="0" algn="just">
              <a:lnSpc>
                <a:spcPts val="1220"/>
              </a:lnSpc>
              <a:spcBef>
                <a:spcPct val="0"/>
              </a:spcBef>
            </a:pPr>
            <a:endParaRPr lang="en-US" sz="2259" b="1" spc="36">
              <a:solidFill>
                <a:srgbClr val="000000"/>
              </a:solidFill>
              <a:latin typeface="DM Sans Bold"/>
              <a:ea typeface="DM Sans Bold"/>
              <a:cs typeface="DM Sans Bold"/>
              <a:sym typeface="DM Sans Bold"/>
            </a:endParaRPr>
          </a:p>
        </p:txBody>
      </p:sp>
      <p:sp>
        <p:nvSpPr>
          <p:cNvPr id="20" name="TextBox 20"/>
          <p:cNvSpPr txBox="1"/>
          <p:nvPr/>
        </p:nvSpPr>
        <p:spPr>
          <a:xfrm>
            <a:off x="9918348" y="4600662"/>
            <a:ext cx="4736062" cy="1833577"/>
          </a:xfrm>
          <a:prstGeom prst="rect">
            <a:avLst/>
          </a:prstGeom>
        </p:spPr>
        <p:txBody>
          <a:bodyPr lIns="0" tIns="0" rIns="0" bIns="0" rtlCol="0" anchor="t">
            <a:spAutoFit/>
          </a:bodyPr>
          <a:lstStyle/>
          <a:p>
            <a:pPr algn="just">
              <a:lnSpc>
                <a:spcPts val="1469"/>
              </a:lnSpc>
            </a:pPr>
            <a:r>
              <a:rPr lang="en-US" sz="1088" b="1" spc="17">
                <a:solidFill>
                  <a:srgbClr val="000000"/>
                </a:solidFill>
                <a:latin typeface="DM Sans Bold"/>
                <a:ea typeface="DM Sans Bold"/>
                <a:cs typeface="DM Sans Bold"/>
                <a:sym typeface="DM Sans Bold"/>
              </a:rPr>
              <a:t>Phân bổ cục bộ (Local Allocation): Là phương pháp cấp khung trang cho mỗi tiến trình dựa trên nhu cầu của chính nó, cho phép mỗi tiến trình quản lý bộ nhớ riêng biệt.</a:t>
            </a:r>
          </a:p>
          <a:p>
            <a:pPr marL="234960" lvl="1" indent="-117480" algn="just">
              <a:lnSpc>
                <a:spcPts val="1469"/>
              </a:lnSpc>
              <a:buFont typeface="Arial"/>
              <a:buChar char="•"/>
            </a:pPr>
            <a:r>
              <a:rPr lang="en-US" sz="1088" b="1" spc="17">
                <a:solidFill>
                  <a:srgbClr val="000000"/>
                </a:solidFill>
                <a:latin typeface="DM Sans Bold"/>
                <a:ea typeface="DM Sans Bold"/>
                <a:cs typeface="DM Sans Bold"/>
                <a:sym typeface="DM Sans Bold"/>
              </a:rPr>
              <a:t>Ưu điểm: Tăng cường hiệu suất bằng cách giảm thiểu lỗi trang và cho phép các tiến trình có thể sử dụng bộ nhớ hiệu quả hơn theo nhu cầu thực tế.</a:t>
            </a:r>
          </a:p>
          <a:p>
            <a:pPr marL="234960" lvl="1" indent="-117480" algn="just">
              <a:lnSpc>
                <a:spcPts val="1469"/>
              </a:lnSpc>
              <a:buFont typeface="Arial"/>
              <a:buChar char="•"/>
            </a:pPr>
            <a:r>
              <a:rPr lang="en-US" sz="1088" b="1" spc="17">
                <a:solidFill>
                  <a:srgbClr val="000000"/>
                </a:solidFill>
                <a:latin typeface="DM Sans Bold"/>
                <a:ea typeface="DM Sans Bold"/>
                <a:cs typeface="DM Sans Bold"/>
                <a:sym typeface="DM Sans Bold"/>
              </a:rPr>
              <a:t>Nhược điểm: Có thể dẫn đến sự không công bằng trong việc phân bổ bộ nhớ giữa các tiến trình, vì một tiến trình có thể chiếm nhiều khung hơn trong khi tiến trình khác không đủ bộ nhớ.</a:t>
            </a:r>
          </a:p>
          <a:p>
            <a:pPr algn="just">
              <a:lnSpc>
                <a:spcPts val="792"/>
              </a:lnSpc>
            </a:pPr>
            <a:r>
              <a:rPr lang="en-US" sz="587" b="1" spc="9">
                <a:solidFill>
                  <a:srgbClr val="000000"/>
                </a:solidFill>
                <a:latin typeface="DM Sans Bold"/>
                <a:ea typeface="DM Sans Bold"/>
                <a:cs typeface="DM Sans Bold"/>
                <a:sym typeface="DM Sans Bold"/>
              </a:rPr>
              <a:t> </a:t>
            </a:r>
          </a:p>
          <a:p>
            <a:pPr marL="0" lvl="0" indent="0" algn="just">
              <a:lnSpc>
                <a:spcPts val="587"/>
              </a:lnSpc>
              <a:spcBef>
                <a:spcPct val="0"/>
              </a:spcBef>
            </a:pPr>
            <a:r>
              <a:rPr lang="en-US" sz="435" spc="6">
                <a:solidFill>
                  <a:srgbClr val="000000"/>
                </a:solidFill>
                <a:latin typeface="DM Sans"/>
                <a:ea typeface="DM Sans"/>
                <a:cs typeface="DM Sans"/>
                <a:sym typeface="DM Sans"/>
              </a:rPr>
              <a:t> </a:t>
            </a:r>
          </a:p>
        </p:txBody>
      </p:sp>
      <p:grpSp>
        <p:nvGrpSpPr>
          <p:cNvPr id="21" name="Group 21"/>
          <p:cNvGrpSpPr/>
          <p:nvPr/>
        </p:nvGrpSpPr>
        <p:grpSpPr>
          <a:xfrm>
            <a:off x="9778944" y="6850857"/>
            <a:ext cx="5135589" cy="3088554"/>
            <a:chOff x="0" y="0"/>
            <a:chExt cx="2662554" cy="1601266"/>
          </a:xfrm>
        </p:grpSpPr>
        <p:sp>
          <p:nvSpPr>
            <p:cNvPr id="22" name="Freeform 22"/>
            <p:cNvSpPr/>
            <p:nvPr/>
          </p:nvSpPr>
          <p:spPr>
            <a:xfrm>
              <a:off x="0" y="0"/>
              <a:ext cx="2662554" cy="1601266"/>
            </a:xfrm>
            <a:custGeom>
              <a:avLst/>
              <a:gdLst/>
              <a:ahLst/>
              <a:cxnLst/>
              <a:rect l="l" t="t" r="r" b="b"/>
              <a:pathLst>
                <a:path w="2662554" h="1601266">
                  <a:moveTo>
                    <a:pt x="22613" y="0"/>
                  </a:moveTo>
                  <a:lnTo>
                    <a:pt x="2639941" y="0"/>
                  </a:lnTo>
                  <a:cubicBezTo>
                    <a:pt x="2652430" y="0"/>
                    <a:pt x="2662554" y="10124"/>
                    <a:pt x="2662554" y="22613"/>
                  </a:cubicBezTo>
                  <a:lnTo>
                    <a:pt x="2662554" y="1578653"/>
                  </a:lnTo>
                  <a:cubicBezTo>
                    <a:pt x="2662554" y="1591142"/>
                    <a:pt x="2652430" y="1601266"/>
                    <a:pt x="2639941" y="1601266"/>
                  </a:cubicBezTo>
                  <a:lnTo>
                    <a:pt x="22613" y="1601266"/>
                  </a:lnTo>
                  <a:cubicBezTo>
                    <a:pt x="10124" y="1601266"/>
                    <a:pt x="0" y="1591142"/>
                    <a:pt x="0" y="1578653"/>
                  </a:cubicBezTo>
                  <a:lnTo>
                    <a:pt x="0" y="22613"/>
                  </a:lnTo>
                  <a:cubicBezTo>
                    <a:pt x="0" y="10124"/>
                    <a:pt x="10124" y="0"/>
                    <a:pt x="22613" y="0"/>
                  </a:cubicBezTo>
                  <a:close/>
                </a:path>
              </a:pathLst>
            </a:custGeom>
            <a:solidFill>
              <a:srgbClr val="8AB7E2"/>
            </a:solidFill>
          </p:spPr>
          <p:txBody>
            <a:bodyPr/>
            <a:lstStyle/>
            <a:p>
              <a:endParaRPr lang="en-US"/>
            </a:p>
          </p:txBody>
        </p:sp>
        <p:sp>
          <p:nvSpPr>
            <p:cNvPr id="23" name="TextBox 23"/>
            <p:cNvSpPr txBox="1"/>
            <p:nvPr/>
          </p:nvSpPr>
          <p:spPr>
            <a:xfrm>
              <a:off x="0" y="85725"/>
              <a:ext cx="2662554" cy="1515541"/>
            </a:xfrm>
            <a:prstGeom prst="rect">
              <a:avLst/>
            </a:prstGeom>
          </p:spPr>
          <p:txBody>
            <a:bodyPr lIns="50800" tIns="50800" rIns="50800" bIns="50800" rtlCol="0" anchor="ctr"/>
            <a:lstStyle/>
            <a:p>
              <a:pPr algn="ctr">
                <a:lnSpc>
                  <a:spcPts val="1925"/>
                </a:lnSpc>
              </a:pPr>
              <a:endParaRPr/>
            </a:p>
          </p:txBody>
        </p:sp>
      </p:grpSp>
      <p:sp>
        <p:nvSpPr>
          <p:cNvPr id="24" name="TextBox 24"/>
          <p:cNvSpPr txBox="1"/>
          <p:nvPr/>
        </p:nvSpPr>
        <p:spPr>
          <a:xfrm>
            <a:off x="10112238" y="7409272"/>
            <a:ext cx="1019512" cy="660943"/>
          </a:xfrm>
          <a:prstGeom prst="rect">
            <a:avLst/>
          </a:prstGeom>
        </p:spPr>
        <p:txBody>
          <a:bodyPr lIns="0" tIns="0" rIns="0" bIns="0" rtlCol="0" anchor="t">
            <a:spAutoFit/>
          </a:bodyPr>
          <a:lstStyle/>
          <a:p>
            <a:pPr algn="l">
              <a:lnSpc>
                <a:spcPts val="4959"/>
              </a:lnSpc>
            </a:pPr>
            <a:r>
              <a:rPr lang="en-US" sz="5165" spc="-423">
                <a:solidFill>
                  <a:srgbClr val="000000"/>
                </a:solidFill>
                <a:latin typeface="DM Sans"/>
                <a:ea typeface="DM Sans"/>
                <a:cs typeface="DM Sans"/>
                <a:sym typeface="DM Sans"/>
              </a:rPr>
              <a:t>03.</a:t>
            </a:r>
          </a:p>
        </p:txBody>
      </p:sp>
      <p:sp>
        <p:nvSpPr>
          <p:cNvPr id="25" name="TextBox 25"/>
          <p:cNvSpPr txBox="1"/>
          <p:nvPr/>
        </p:nvSpPr>
        <p:spPr>
          <a:xfrm>
            <a:off x="11012705" y="7256872"/>
            <a:ext cx="2831646" cy="914817"/>
          </a:xfrm>
          <a:prstGeom prst="rect">
            <a:avLst/>
          </a:prstGeom>
        </p:spPr>
        <p:txBody>
          <a:bodyPr lIns="0" tIns="0" rIns="0" bIns="0" rtlCol="0" anchor="t">
            <a:spAutoFit/>
          </a:bodyPr>
          <a:lstStyle/>
          <a:p>
            <a:pPr algn="just">
              <a:lnSpc>
                <a:spcPts val="3050"/>
              </a:lnSpc>
            </a:pPr>
            <a:r>
              <a:rPr lang="en-US" sz="2259" b="1" spc="36">
                <a:solidFill>
                  <a:srgbClr val="000000"/>
                </a:solidFill>
                <a:latin typeface="DM Sans Bold"/>
                <a:ea typeface="DM Sans Bold"/>
                <a:cs typeface="DM Sans Bold"/>
                <a:sym typeface="DM Sans Bold"/>
              </a:rPr>
              <a:t>Phân bổ toàn cục (Global Allocation)</a:t>
            </a:r>
          </a:p>
          <a:p>
            <a:pPr marL="0" lvl="0" indent="0" algn="just">
              <a:lnSpc>
                <a:spcPts val="1220"/>
              </a:lnSpc>
              <a:spcBef>
                <a:spcPct val="0"/>
              </a:spcBef>
            </a:pPr>
            <a:endParaRPr lang="en-US" sz="2259" b="1" spc="36">
              <a:solidFill>
                <a:srgbClr val="000000"/>
              </a:solidFill>
              <a:latin typeface="DM Sans Bold"/>
              <a:ea typeface="DM Sans Bold"/>
              <a:cs typeface="DM Sans Bold"/>
              <a:sym typeface="DM Sans Bold"/>
            </a:endParaRPr>
          </a:p>
        </p:txBody>
      </p:sp>
      <p:sp>
        <p:nvSpPr>
          <p:cNvPr id="26" name="TextBox 26"/>
          <p:cNvSpPr txBox="1"/>
          <p:nvPr/>
        </p:nvSpPr>
        <p:spPr>
          <a:xfrm>
            <a:off x="9918348" y="8003382"/>
            <a:ext cx="4736062" cy="2017864"/>
          </a:xfrm>
          <a:prstGeom prst="rect">
            <a:avLst/>
          </a:prstGeom>
        </p:spPr>
        <p:txBody>
          <a:bodyPr lIns="0" tIns="0" rIns="0" bIns="0" rtlCol="0" anchor="t">
            <a:spAutoFit/>
          </a:bodyPr>
          <a:lstStyle/>
          <a:p>
            <a:pPr algn="just">
              <a:lnSpc>
                <a:spcPts val="1469"/>
              </a:lnSpc>
            </a:pPr>
            <a:r>
              <a:rPr lang="en-US" sz="1088" b="1" spc="17">
                <a:solidFill>
                  <a:srgbClr val="000000"/>
                </a:solidFill>
                <a:latin typeface="DM Sans Bold"/>
                <a:ea typeface="DM Sans Bold"/>
                <a:cs typeface="DM Sans Bold"/>
                <a:sym typeface="DM Sans Bold"/>
              </a:rPr>
              <a:t>Phân bổ toàn cục: Là phương pháp cấp khung trang cho tất cả các tiến trình từ một tập hợp khung chung, cho phép các tiến trình chia sẻ bộ nhớ.</a:t>
            </a:r>
          </a:p>
          <a:p>
            <a:pPr marL="234960" lvl="1" indent="-117480" algn="just">
              <a:lnSpc>
                <a:spcPts val="1469"/>
              </a:lnSpc>
              <a:buFont typeface="Arial"/>
              <a:buChar char="•"/>
            </a:pPr>
            <a:r>
              <a:rPr lang="en-US" sz="1088" b="1" spc="17">
                <a:solidFill>
                  <a:srgbClr val="000000"/>
                </a:solidFill>
                <a:latin typeface="DM Sans Bold"/>
                <a:ea typeface="DM Sans Bold"/>
                <a:cs typeface="DM Sans Bold"/>
                <a:sym typeface="DM Sans Bold"/>
              </a:rPr>
              <a:t>Ưu điểm: Tối ưu hóa việc sử dụng bộ nhớ bằng cách cho phép các tiến trình có thể lấy khung từ một nguồn chung, giúp giảm thiểu lãng phí bộ nhớ.</a:t>
            </a:r>
          </a:p>
          <a:p>
            <a:pPr marL="234960" lvl="1" indent="-117480" algn="just">
              <a:lnSpc>
                <a:spcPts val="1469"/>
              </a:lnSpc>
              <a:buFont typeface="Arial"/>
              <a:buChar char="•"/>
            </a:pPr>
            <a:r>
              <a:rPr lang="en-US" sz="1088" b="1" spc="17">
                <a:solidFill>
                  <a:srgbClr val="000000"/>
                </a:solidFill>
                <a:latin typeface="DM Sans Bold"/>
                <a:ea typeface="DM Sans Bold"/>
                <a:cs typeface="DM Sans Bold"/>
                <a:sym typeface="DM Sans Bold"/>
              </a:rPr>
              <a:t>Nhược điểm: Bảo mật và cô lập kém, có thể dẫn đến tình trạng một số tiến trình không đủ bộ nhớ nếu các tiến trình khác chiếm dụng quá nhiều khung, gây ra sự không công bằng trong việc phân bổ tài nguyên.</a:t>
            </a:r>
          </a:p>
          <a:p>
            <a:pPr algn="just">
              <a:lnSpc>
                <a:spcPts val="792"/>
              </a:lnSpc>
            </a:pPr>
            <a:r>
              <a:rPr lang="en-US" sz="587" b="1" spc="9">
                <a:solidFill>
                  <a:srgbClr val="000000"/>
                </a:solidFill>
                <a:latin typeface="DM Sans Bold"/>
                <a:ea typeface="DM Sans Bold"/>
                <a:cs typeface="DM Sans Bold"/>
                <a:sym typeface="DM Sans Bold"/>
              </a:rPr>
              <a:t> </a:t>
            </a:r>
          </a:p>
          <a:p>
            <a:pPr marL="0" lvl="0" indent="0" algn="just">
              <a:lnSpc>
                <a:spcPts val="587"/>
              </a:lnSpc>
              <a:spcBef>
                <a:spcPct val="0"/>
              </a:spcBef>
            </a:pPr>
            <a:r>
              <a:rPr lang="en-US" sz="435" spc="6">
                <a:solidFill>
                  <a:srgbClr val="000000"/>
                </a:solidFill>
                <a:latin typeface="DM Sans"/>
                <a:ea typeface="DM Sans"/>
                <a:cs typeface="DM Sans"/>
                <a:sym typeface="DM Sans"/>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06259" y="4178429"/>
            <a:ext cx="4917769" cy="696370"/>
            <a:chOff x="0" y="0"/>
            <a:chExt cx="1295215" cy="183406"/>
          </a:xfrm>
        </p:grpSpPr>
        <p:sp>
          <p:nvSpPr>
            <p:cNvPr id="3" name="Freeform 3"/>
            <p:cNvSpPr/>
            <p:nvPr/>
          </p:nvSpPr>
          <p:spPr>
            <a:xfrm>
              <a:off x="0" y="0"/>
              <a:ext cx="1295215" cy="183406"/>
            </a:xfrm>
            <a:custGeom>
              <a:avLst/>
              <a:gdLst/>
              <a:ahLst/>
              <a:cxnLst/>
              <a:rect l="l" t="t" r="r" b="b"/>
              <a:pathLst>
                <a:path w="1295215" h="183406">
                  <a:moveTo>
                    <a:pt x="80288" y="0"/>
                  </a:moveTo>
                  <a:lnTo>
                    <a:pt x="1214927" y="0"/>
                  </a:lnTo>
                  <a:cubicBezTo>
                    <a:pt x="1236221" y="0"/>
                    <a:pt x="1256642" y="8459"/>
                    <a:pt x="1271699" y="23516"/>
                  </a:cubicBezTo>
                  <a:cubicBezTo>
                    <a:pt x="1286756" y="38573"/>
                    <a:pt x="1295215" y="58994"/>
                    <a:pt x="1295215" y="80288"/>
                  </a:cubicBezTo>
                  <a:lnTo>
                    <a:pt x="1295215" y="103118"/>
                  </a:lnTo>
                  <a:cubicBezTo>
                    <a:pt x="1295215" y="124412"/>
                    <a:pt x="1286756" y="144833"/>
                    <a:pt x="1271699" y="159890"/>
                  </a:cubicBezTo>
                  <a:cubicBezTo>
                    <a:pt x="1256642" y="174947"/>
                    <a:pt x="1236221" y="183406"/>
                    <a:pt x="1214927" y="183406"/>
                  </a:cubicBezTo>
                  <a:lnTo>
                    <a:pt x="80288" y="183406"/>
                  </a:lnTo>
                  <a:cubicBezTo>
                    <a:pt x="35946" y="183406"/>
                    <a:pt x="0" y="147460"/>
                    <a:pt x="0" y="1031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4" name="TextBox 4"/>
            <p:cNvSpPr txBox="1"/>
            <p:nvPr/>
          </p:nvSpPr>
          <p:spPr>
            <a:xfrm>
              <a:off x="0" y="-47625"/>
              <a:ext cx="1295215" cy="231031"/>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8101226" y="6354627"/>
            <a:ext cx="4917769" cy="751426"/>
            <a:chOff x="0" y="0"/>
            <a:chExt cx="1295215" cy="197906"/>
          </a:xfrm>
        </p:grpSpPr>
        <p:sp>
          <p:nvSpPr>
            <p:cNvPr id="6" name="Freeform 6"/>
            <p:cNvSpPr/>
            <p:nvPr/>
          </p:nvSpPr>
          <p:spPr>
            <a:xfrm>
              <a:off x="0" y="0"/>
              <a:ext cx="1295215" cy="197906"/>
            </a:xfrm>
            <a:custGeom>
              <a:avLst/>
              <a:gdLst/>
              <a:ahLst/>
              <a:cxnLst/>
              <a:rect l="l" t="t" r="r" b="b"/>
              <a:pathLst>
                <a:path w="1295215" h="197906">
                  <a:moveTo>
                    <a:pt x="80288" y="0"/>
                  </a:moveTo>
                  <a:lnTo>
                    <a:pt x="1214927" y="0"/>
                  </a:lnTo>
                  <a:cubicBezTo>
                    <a:pt x="1236221" y="0"/>
                    <a:pt x="1256642" y="8459"/>
                    <a:pt x="1271699" y="23516"/>
                  </a:cubicBezTo>
                  <a:cubicBezTo>
                    <a:pt x="1286756" y="38573"/>
                    <a:pt x="1295215" y="58994"/>
                    <a:pt x="1295215" y="80288"/>
                  </a:cubicBezTo>
                  <a:lnTo>
                    <a:pt x="1295215" y="117618"/>
                  </a:lnTo>
                  <a:cubicBezTo>
                    <a:pt x="1295215" y="138912"/>
                    <a:pt x="1286756" y="159334"/>
                    <a:pt x="1271699" y="174390"/>
                  </a:cubicBezTo>
                  <a:cubicBezTo>
                    <a:pt x="1256642" y="189447"/>
                    <a:pt x="1236221" y="197906"/>
                    <a:pt x="1214927" y="197906"/>
                  </a:cubicBezTo>
                  <a:lnTo>
                    <a:pt x="80288" y="197906"/>
                  </a:lnTo>
                  <a:cubicBezTo>
                    <a:pt x="58994" y="197906"/>
                    <a:pt x="38573" y="189447"/>
                    <a:pt x="23516" y="174390"/>
                  </a:cubicBezTo>
                  <a:cubicBezTo>
                    <a:pt x="8459" y="159334"/>
                    <a:pt x="0" y="138912"/>
                    <a:pt x="0" y="117618"/>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7" name="TextBox 7"/>
            <p:cNvSpPr txBox="1"/>
            <p:nvPr/>
          </p:nvSpPr>
          <p:spPr>
            <a:xfrm>
              <a:off x="0" y="-47625"/>
              <a:ext cx="1295215" cy="245531"/>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8201168" y="2086021"/>
            <a:ext cx="4917769" cy="665701"/>
            <a:chOff x="0" y="0"/>
            <a:chExt cx="1295215" cy="175329"/>
          </a:xfrm>
        </p:grpSpPr>
        <p:sp>
          <p:nvSpPr>
            <p:cNvPr id="9" name="Freeform 9"/>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0" name="TextBox 10"/>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7388529" y="2153828"/>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7333910" y="4211338"/>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7380906" y="6397490"/>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12367814" y="-1205189"/>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65834" y="7548643"/>
            <a:ext cx="862866" cy="266704"/>
          </a:xfrm>
          <a:custGeom>
            <a:avLst/>
            <a:gdLst/>
            <a:ahLst/>
            <a:cxnLst/>
            <a:rect l="l" t="t" r="r" b="b"/>
            <a:pathLst>
              <a:path w="862866" h="266704">
                <a:moveTo>
                  <a:pt x="0" y="0"/>
                </a:moveTo>
                <a:lnTo>
                  <a:pt x="862866" y="0"/>
                </a:lnTo>
                <a:lnTo>
                  <a:pt x="862866" y="266704"/>
                </a:lnTo>
                <a:lnTo>
                  <a:pt x="0" y="26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0574039" y="1028700"/>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8098636" y="8467287"/>
            <a:ext cx="4917769" cy="665701"/>
            <a:chOff x="0" y="0"/>
            <a:chExt cx="1295215" cy="175329"/>
          </a:xfrm>
        </p:grpSpPr>
        <p:sp>
          <p:nvSpPr>
            <p:cNvPr id="18" name="Freeform 18"/>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19" name="TextBox 19"/>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7333910" y="8503459"/>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1149646" y="5840747"/>
            <a:ext cx="5338511" cy="3990537"/>
          </a:xfrm>
          <a:custGeom>
            <a:avLst/>
            <a:gdLst/>
            <a:ahLst/>
            <a:cxnLst/>
            <a:rect l="l" t="t" r="r" b="b"/>
            <a:pathLst>
              <a:path w="5338511" h="3990537">
                <a:moveTo>
                  <a:pt x="0" y="0"/>
                </a:moveTo>
                <a:lnTo>
                  <a:pt x="5338511" y="0"/>
                </a:lnTo>
                <a:lnTo>
                  <a:pt x="5338511" y="3990537"/>
                </a:lnTo>
                <a:lnTo>
                  <a:pt x="0" y="3990537"/>
                </a:lnTo>
                <a:lnTo>
                  <a:pt x="0" y="0"/>
                </a:lnTo>
                <a:close/>
              </a:path>
            </a:pathLst>
          </a:custGeom>
          <a:blipFill>
            <a:blip r:embed="rId8"/>
            <a:stretch>
              <a:fillRect/>
            </a:stretch>
          </a:blipFill>
        </p:spPr>
        <p:txBody>
          <a:bodyPr/>
          <a:lstStyle/>
          <a:p>
            <a:endParaRPr lang="en-US"/>
          </a:p>
        </p:txBody>
      </p:sp>
      <p:sp>
        <p:nvSpPr>
          <p:cNvPr id="22" name="TextBox 22"/>
          <p:cNvSpPr txBox="1"/>
          <p:nvPr/>
        </p:nvSpPr>
        <p:spPr>
          <a:xfrm>
            <a:off x="1028700" y="895350"/>
            <a:ext cx="6654579" cy="1689100"/>
          </a:xfrm>
          <a:prstGeom prst="rect">
            <a:avLst/>
          </a:prstGeom>
        </p:spPr>
        <p:txBody>
          <a:bodyPr lIns="0" tIns="0" rIns="0" bIns="0" rtlCol="0" anchor="t">
            <a:spAutoFit/>
          </a:bodyPr>
          <a:lstStyle/>
          <a:p>
            <a:pPr marL="0" lvl="0" indent="0" algn="l">
              <a:lnSpc>
                <a:spcPts val="6350"/>
              </a:lnSpc>
              <a:spcBef>
                <a:spcPct val="0"/>
              </a:spcBef>
            </a:pPr>
            <a:r>
              <a:rPr lang="en-US" sz="5000" b="1">
                <a:solidFill>
                  <a:srgbClr val="0E2F5F"/>
                </a:solidFill>
                <a:latin typeface="Akzidenz-Grotesk Heavy"/>
                <a:ea typeface="Akzidenz-Grotesk Heavy"/>
                <a:cs typeface="Akzidenz-Grotesk Heavy"/>
                <a:sym typeface="Akzidenz-Grotesk Heavy"/>
              </a:rPr>
              <a:t>III. ỨNG DỤNG VÀ</a:t>
            </a:r>
            <a:r>
              <a:rPr lang="en-US" sz="5000" b="1" u="none" strike="noStrike">
                <a:solidFill>
                  <a:srgbClr val="0E2F5F"/>
                </a:solidFill>
                <a:latin typeface="Akzidenz-Grotesk Heavy"/>
                <a:ea typeface="Akzidenz-Grotesk Heavy"/>
                <a:cs typeface="Akzidenz-Grotesk Heavy"/>
                <a:sym typeface="Akzidenz-Grotesk Heavy"/>
              </a:rPr>
              <a:t> THAY THẾ TRANG </a:t>
            </a:r>
          </a:p>
        </p:txBody>
      </p:sp>
      <p:sp>
        <p:nvSpPr>
          <p:cNvPr id="23" name="TextBox 23"/>
          <p:cNvSpPr txBox="1"/>
          <p:nvPr/>
        </p:nvSpPr>
        <p:spPr>
          <a:xfrm>
            <a:off x="1028700" y="3029604"/>
            <a:ext cx="5580403" cy="2325368"/>
          </a:xfrm>
          <a:prstGeom prst="rect">
            <a:avLst/>
          </a:prstGeom>
        </p:spPr>
        <p:txBody>
          <a:bodyPr lIns="0" tIns="0" rIns="0" bIns="0" rtlCol="0" anchor="t">
            <a:spAutoFit/>
          </a:bodyPr>
          <a:lstStyle/>
          <a:p>
            <a:pPr marL="0" lvl="0" indent="0" algn="just">
              <a:lnSpc>
                <a:spcPts val="3080"/>
              </a:lnSpc>
              <a:spcBef>
                <a:spcPct val="0"/>
              </a:spcBef>
            </a:pPr>
            <a:r>
              <a:rPr lang="en-US" sz="2200" b="1" u="none" strike="noStrike">
                <a:solidFill>
                  <a:srgbClr val="021828"/>
                </a:solidFill>
                <a:latin typeface="Aileron Bold"/>
                <a:ea typeface="Aileron Bold"/>
                <a:cs typeface="Aileron Bold"/>
                <a:sym typeface="Aileron Bold"/>
              </a:rPr>
              <a:t>Thay thế trang là quá trình xảy ra khi bộ nhớ chính (RAM) đã đầy, và hệ điều hành cần đưa một trang (page) không cần thiết ra khỏi bộ nhớ để nhường chỗ cho trang mới cần được truy cập.</a:t>
            </a:r>
          </a:p>
          <a:p>
            <a:pPr marL="0" lvl="0" indent="0" algn="just">
              <a:lnSpc>
                <a:spcPts val="3080"/>
              </a:lnSpc>
              <a:spcBef>
                <a:spcPct val="0"/>
              </a:spcBef>
            </a:pPr>
            <a:endParaRPr lang="en-US" sz="2200" b="1" u="none" strike="noStrike">
              <a:solidFill>
                <a:srgbClr val="021828"/>
              </a:solidFill>
              <a:latin typeface="Aileron Bold"/>
              <a:ea typeface="Aileron Bold"/>
              <a:cs typeface="Aileron Bold"/>
              <a:sym typeface="Aileron Bold"/>
            </a:endParaRPr>
          </a:p>
        </p:txBody>
      </p:sp>
      <p:sp>
        <p:nvSpPr>
          <p:cNvPr id="24" name="TextBox 24"/>
          <p:cNvSpPr txBox="1"/>
          <p:nvPr/>
        </p:nvSpPr>
        <p:spPr>
          <a:xfrm>
            <a:off x="8201168" y="2781429"/>
            <a:ext cx="4754369" cy="1323340"/>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Khi bộ nhớ chính không còn khung trống, hệ điều hành cần sử dụng thuật toán thay thế trang để chọn trang nào sẽ bị thay thế.</a:t>
            </a:r>
          </a:p>
        </p:txBody>
      </p:sp>
      <p:sp>
        <p:nvSpPr>
          <p:cNvPr id="25" name="TextBox 25"/>
          <p:cNvSpPr txBox="1"/>
          <p:nvPr/>
        </p:nvSpPr>
        <p:spPr>
          <a:xfrm>
            <a:off x="8554626" y="429805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2.  Ứng Dụng </a:t>
            </a:r>
          </a:p>
        </p:txBody>
      </p:sp>
      <p:sp>
        <p:nvSpPr>
          <p:cNvPr id="26" name="TextBox 26"/>
          <p:cNvSpPr txBox="1"/>
          <p:nvPr/>
        </p:nvSpPr>
        <p:spPr>
          <a:xfrm>
            <a:off x="8601622" y="6504710"/>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3.  Phân Bổ Khung Trang </a:t>
            </a:r>
          </a:p>
        </p:txBody>
      </p:sp>
      <p:sp>
        <p:nvSpPr>
          <p:cNvPr id="27" name="TextBox 27"/>
          <p:cNvSpPr txBox="1"/>
          <p:nvPr/>
        </p:nvSpPr>
        <p:spPr>
          <a:xfrm>
            <a:off x="8554626" y="2213450"/>
            <a:ext cx="4213399" cy="372743"/>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1.   Thuật Toán Thay Thế Trang</a:t>
            </a:r>
          </a:p>
        </p:txBody>
      </p:sp>
      <p:sp>
        <p:nvSpPr>
          <p:cNvPr id="28" name="TextBox 28"/>
          <p:cNvSpPr txBox="1"/>
          <p:nvPr/>
        </p:nvSpPr>
        <p:spPr>
          <a:xfrm>
            <a:off x="8269659" y="4936038"/>
            <a:ext cx="4754369" cy="1323340"/>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Thay thế trang có ứng dụng quan trọng trong các hệ thống đa nhiệm và trong các tình huống mà nhiều tiến trình yêu cầu sử dụng bộ nhớ đồng thời.</a:t>
            </a:r>
          </a:p>
        </p:txBody>
      </p:sp>
      <p:sp>
        <p:nvSpPr>
          <p:cNvPr id="29" name="TextBox 29"/>
          <p:cNvSpPr txBox="1"/>
          <p:nvPr/>
        </p:nvSpPr>
        <p:spPr>
          <a:xfrm>
            <a:off x="8215156" y="7134628"/>
            <a:ext cx="4919042" cy="1323338"/>
          </a:xfrm>
          <a:prstGeom prst="rect">
            <a:avLst/>
          </a:prstGeom>
        </p:spPr>
        <p:txBody>
          <a:bodyPr lIns="0" tIns="0" rIns="0" bIns="0" rtlCol="0" anchor="t">
            <a:spAutoFit/>
          </a:bodyPr>
          <a:lstStyle/>
          <a:p>
            <a:pPr algn="just">
              <a:lnSpc>
                <a:spcPts val="2660"/>
              </a:lnSpc>
            </a:pPr>
            <a:r>
              <a:rPr lang="en-US" sz="1900" b="1">
                <a:solidFill>
                  <a:srgbClr val="0E2F5F"/>
                </a:solidFill>
                <a:latin typeface="Aileron Ultra-Bold"/>
                <a:ea typeface="Aileron Ultra-Bold"/>
                <a:cs typeface="Aileron Ultra-Bold"/>
                <a:sym typeface="Aileron Ultra-Bold"/>
              </a:rPr>
              <a:t>Phân bổ khung trang là quá trình quyết định số lượng khung trang sẽ được cấp phát cho mỗi tiến trình, ảnh hưởng đến hiệu suất và khả năng đa nhiệm. </a:t>
            </a:r>
          </a:p>
        </p:txBody>
      </p:sp>
      <p:sp>
        <p:nvSpPr>
          <p:cNvPr id="30" name="TextBox 30"/>
          <p:cNvSpPr txBox="1"/>
          <p:nvPr/>
        </p:nvSpPr>
        <p:spPr>
          <a:xfrm>
            <a:off x="8434332" y="8606565"/>
            <a:ext cx="4590969" cy="372743"/>
          </a:xfrm>
          <a:prstGeom prst="rect">
            <a:avLst/>
          </a:prstGeom>
        </p:spPr>
        <p:txBody>
          <a:bodyPr lIns="0" tIns="0" rIns="0" bIns="0" rtlCol="0" anchor="t">
            <a:spAutoFit/>
          </a:bodyPr>
          <a:lstStyle/>
          <a:p>
            <a:pPr marL="0" lvl="0" indent="0" algn="l">
              <a:lnSpc>
                <a:spcPts val="3080"/>
              </a:lnSpc>
              <a:spcBef>
                <a:spcPct val="0"/>
              </a:spcBef>
            </a:pPr>
            <a:r>
              <a:rPr lang="en-US" sz="2200" b="1">
                <a:solidFill>
                  <a:srgbClr val="FFFFFF"/>
                </a:solidFill>
                <a:latin typeface="Aileron Ultra-Bold"/>
                <a:ea typeface="Aileron Ultra-Bold"/>
                <a:cs typeface="Aileron Ultra-Bold"/>
                <a:sym typeface="Aileron Ultra-Bold"/>
              </a:rPr>
              <a:t>4.  Khô</a:t>
            </a:r>
            <a:r>
              <a:rPr lang="en-US" sz="2200" b="1" u="none" strike="noStrike">
                <a:solidFill>
                  <a:srgbClr val="FFFFFF"/>
                </a:solidFill>
                <a:latin typeface="Aileron Ultra-Bold"/>
                <a:ea typeface="Aileron Ultra-Bold"/>
                <a:cs typeface="Aileron Ultra-Bold"/>
                <a:sym typeface="Aileron Ultra-Bold"/>
              </a:rPr>
              <a:t>i Phục Trang </a:t>
            </a:r>
          </a:p>
        </p:txBody>
      </p:sp>
      <p:sp>
        <p:nvSpPr>
          <p:cNvPr id="31" name="TextBox 3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32" name="TextBox 32"/>
          <p:cNvSpPr txBox="1"/>
          <p:nvPr/>
        </p:nvSpPr>
        <p:spPr>
          <a:xfrm>
            <a:off x="8269659" y="9161562"/>
            <a:ext cx="4685879" cy="989965"/>
          </a:xfrm>
          <a:prstGeom prst="rect">
            <a:avLst/>
          </a:prstGeom>
        </p:spPr>
        <p:txBody>
          <a:bodyPr lIns="0" tIns="0" rIns="0" bIns="0" rtlCol="0" anchor="t">
            <a:spAutoFit/>
          </a:bodyPr>
          <a:lstStyle/>
          <a:p>
            <a:pPr algn="just">
              <a:lnSpc>
                <a:spcPts val="2659"/>
              </a:lnSpc>
            </a:pPr>
            <a:r>
              <a:rPr lang="en-US" sz="1899" b="1">
                <a:solidFill>
                  <a:srgbClr val="0E2F5F"/>
                </a:solidFill>
                <a:latin typeface="Aileron Ultra-Bold"/>
                <a:ea typeface="Aileron Ultra-Bold"/>
                <a:cs typeface="Aileron Ultra-Bold"/>
                <a:sym typeface="Aileron Ultra-Bold"/>
              </a:rPr>
              <a:t>Giải phóng các trang không cần thiết để tạo ra không gian cho các trang mới.</a:t>
            </a:r>
          </a:p>
          <a:p>
            <a:pPr algn="just">
              <a:lnSpc>
                <a:spcPts val="2659"/>
              </a:lnSpc>
            </a:pPr>
            <a:endParaRPr lang="en-US" sz="1899" b="1">
              <a:solidFill>
                <a:srgbClr val="0E2F5F"/>
              </a:solidFill>
              <a:latin typeface="Aileron Ultra-Bold"/>
              <a:ea typeface="Aileron Ultra-Bold"/>
              <a:cs typeface="Aileron Ultra-Bold"/>
              <a:sym typeface="Aileron Ultra-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09018" y="6260481"/>
            <a:ext cx="10953124" cy="2684121"/>
            <a:chOff x="0" y="0"/>
            <a:chExt cx="2884773" cy="706929"/>
          </a:xfrm>
        </p:grpSpPr>
        <p:sp>
          <p:nvSpPr>
            <p:cNvPr id="3" name="Freeform 3"/>
            <p:cNvSpPr/>
            <p:nvPr/>
          </p:nvSpPr>
          <p:spPr>
            <a:xfrm>
              <a:off x="0" y="0"/>
              <a:ext cx="2884774" cy="706929"/>
            </a:xfrm>
            <a:custGeom>
              <a:avLst/>
              <a:gdLst/>
              <a:ahLst/>
              <a:cxnLst/>
              <a:rect l="l" t="t" r="r" b="b"/>
              <a:pathLst>
                <a:path w="2884774" h="706929">
                  <a:moveTo>
                    <a:pt x="36048" y="0"/>
                  </a:moveTo>
                  <a:lnTo>
                    <a:pt x="2848726" y="0"/>
                  </a:lnTo>
                  <a:cubicBezTo>
                    <a:pt x="2868634" y="0"/>
                    <a:pt x="2884774" y="16139"/>
                    <a:pt x="2884774" y="36048"/>
                  </a:cubicBezTo>
                  <a:lnTo>
                    <a:pt x="2884774" y="670881"/>
                  </a:lnTo>
                  <a:cubicBezTo>
                    <a:pt x="2884774" y="690790"/>
                    <a:pt x="2868634" y="706929"/>
                    <a:pt x="2848726" y="706929"/>
                  </a:cubicBezTo>
                  <a:lnTo>
                    <a:pt x="36048" y="706929"/>
                  </a:lnTo>
                  <a:cubicBezTo>
                    <a:pt x="16139" y="706929"/>
                    <a:pt x="0" y="690790"/>
                    <a:pt x="0" y="670881"/>
                  </a:cubicBezTo>
                  <a:lnTo>
                    <a:pt x="0" y="36048"/>
                  </a:lnTo>
                  <a:cubicBezTo>
                    <a:pt x="0" y="16139"/>
                    <a:pt x="16139" y="0"/>
                    <a:pt x="36048" y="0"/>
                  </a:cubicBezTo>
                  <a:close/>
                </a:path>
              </a:pathLst>
            </a:custGeom>
            <a:solidFill>
              <a:srgbClr val="3A577B"/>
            </a:solidFill>
          </p:spPr>
          <p:txBody>
            <a:bodyPr/>
            <a:lstStyle/>
            <a:p>
              <a:endParaRPr lang="en-US"/>
            </a:p>
          </p:txBody>
        </p:sp>
        <p:sp>
          <p:nvSpPr>
            <p:cNvPr id="4" name="TextBox 4"/>
            <p:cNvSpPr txBox="1"/>
            <p:nvPr/>
          </p:nvSpPr>
          <p:spPr>
            <a:xfrm>
              <a:off x="0" y="-47625"/>
              <a:ext cx="2884773" cy="75455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809018" y="2593772"/>
            <a:ext cx="10953124" cy="2925804"/>
            <a:chOff x="0" y="0"/>
            <a:chExt cx="2884773" cy="770582"/>
          </a:xfrm>
        </p:grpSpPr>
        <p:sp>
          <p:nvSpPr>
            <p:cNvPr id="6" name="Freeform 6"/>
            <p:cNvSpPr/>
            <p:nvPr/>
          </p:nvSpPr>
          <p:spPr>
            <a:xfrm>
              <a:off x="0" y="0"/>
              <a:ext cx="2884774" cy="770582"/>
            </a:xfrm>
            <a:custGeom>
              <a:avLst/>
              <a:gdLst/>
              <a:ahLst/>
              <a:cxnLst/>
              <a:rect l="l" t="t" r="r" b="b"/>
              <a:pathLst>
                <a:path w="2884774" h="770582">
                  <a:moveTo>
                    <a:pt x="13430" y="0"/>
                  </a:moveTo>
                  <a:lnTo>
                    <a:pt x="2871344" y="0"/>
                  </a:lnTo>
                  <a:cubicBezTo>
                    <a:pt x="2878761" y="0"/>
                    <a:pt x="2884774" y="6013"/>
                    <a:pt x="2884774" y="13430"/>
                  </a:cubicBezTo>
                  <a:lnTo>
                    <a:pt x="2884774" y="757153"/>
                  </a:lnTo>
                  <a:cubicBezTo>
                    <a:pt x="2884774" y="760714"/>
                    <a:pt x="2883359" y="764130"/>
                    <a:pt x="2880840" y="766649"/>
                  </a:cubicBezTo>
                  <a:cubicBezTo>
                    <a:pt x="2878322" y="769167"/>
                    <a:pt x="2874906" y="770582"/>
                    <a:pt x="2871344" y="770582"/>
                  </a:cubicBezTo>
                  <a:lnTo>
                    <a:pt x="13430" y="770582"/>
                  </a:lnTo>
                  <a:cubicBezTo>
                    <a:pt x="9868" y="770582"/>
                    <a:pt x="6452" y="769167"/>
                    <a:pt x="3933" y="766649"/>
                  </a:cubicBezTo>
                  <a:cubicBezTo>
                    <a:pt x="1415" y="764130"/>
                    <a:pt x="0" y="760714"/>
                    <a:pt x="0" y="757153"/>
                  </a:cubicBezTo>
                  <a:lnTo>
                    <a:pt x="0" y="13430"/>
                  </a:lnTo>
                  <a:cubicBezTo>
                    <a:pt x="0" y="9868"/>
                    <a:pt x="1415" y="6452"/>
                    <a:pt x="3933" y="3933"/>
                  </a:cubicBezTo>
                  <a:cubicBezTo>
                    <a:pt x="6452" y="1415"/>
                    <a:pt x="9868" y="0"/>
                    <a:pt x="13430" y="0"/>
                  </a:cubicBezTo>
                  <a:close/>
                </a:path>
              </a:pathLst>
            </a:custGeom>
            <a:solidFill>
              <a:srgbClr val="5188CC"/>
            </a:solidFill>
          </p:spPr>
          <p:txBody>
            <a:bodyPr/>
            <a:lstStyle/>
            <a:p>
              <a:endParaRPr lang="en-US"/>
            </a:p>
          </p:txBody>
        </p:sp>
        <p:sp>
          <p:nvSpPr>
            <p:cNvPr id="7" name="TextBox 7"/>
            <p:cNvSpPr txBox="1"/>
            <p:nvPr/>
          </p:nvSpPr>
          <p:spPr>
            <a:xfrm>
              <a:off x="0" y="-47625"/>
              <a:ext cx="2884773" cy="818207"/>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403901" y="1028700"/>
            <a:ext cx="3353620" cy="8229600"/>
            <a:chOff x="0" y="0"/>
            <a:chExt cx="883258" cy="2167467"/>
          </a:xfrm>
        </p:grpSpPr>
        <p:sp>
          <p:nvSpPr>
            <p:cNvPr id="9" name="Freeform 9"/>
            <p:cNvSpPr/>
            <p:nvPr/>
          </p:nvSpPr>
          <p:spPr>
            <a:xfrm>
              <a:off x="0" y="0"/>
              <a:ext cx="883258" cy="2167467"/>
            </a:xfrm>
            <a:custGeom>
              <a:avLst/>
              <a:gdLst/>
              <a:ahLst/>
              <a:cxnLst/>
              <a:rect l="l" t="t" r="r" b="b"/>
              <a:pathLst>
                <a:path w="883258" h="2167467">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txBody>
            <a:bodyPr/>
            <a:lstStyle/>
            <a:p>
              <a:endParaRPr lang="en-US"/>
            </a:p>
          </p:txBody>
        </p:sp>
        <p:sp>
          <p:nvSpPr>
            <p:cNvPr id="10" name="TextBox 10"/>
            <p:cNvSpPr txBox="1"/>
            <p:nvPr/>
          </p:nvSpPr>
          <p:spPr>
            <a:xfrm>
              <a:off x="0" y="-47625"/>
              <a:ext cx="883258" cy="2215092"/>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11" name="Freeform 11"/>
          <p:cNvSpPr/>
          <p:nvPr/>
        </p:nvSpPr>
        <p:spPr>
          <a:xfrm>
            <a:off x="2646066" y="534353"/>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3595540" y="-1311581"/>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372456" y="6172200"/>
            <a:ext cx="4011586" cy="4114800"/>
          </a:xfrm>
          <a:custGeom>
            <a:avLst/>
            <a:gdLst/>
            <a:ahLst/>
            <a:cxnLst/>
            <a:rect l="l" t="t" r="r" b="b"/>
            <a:pathLst>
              <a:path w="4011586" h="4114800">
                <a:moveTo>
                  <a:pt x="0" y="0"/>
                </a:moveTo>
                <a:lnTo>
                  <a:pt x="4011586" y="0"/>
                </a:lnTo>
                <a:lnTo>
                  <a:pt x="40115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676734" y="1028700"/>
            <a:ext cx="3403028" cy="3403028"/>
          </a:xfrm>
          <a:custGeom>
            <a:avLst/>
            <a:gdLst/>
            <a:ahLst/>
            <a:cxnLst/>
            <a:rect l="l" t="t" r="r" b="b"/>
            <a:pathLst>
              <a:path w="3403028" h="3403028">
                <a:moveTo>
                  <a:pt x="0" y="0"/>
                </a:moveTo>
                <a:lnTo>
                  <a:pt x="3403029" y="0"/>
                </a:lnTo>
                <a:lnTo>
                  <a:pt x="3403029" y="3403028"/>
                </a:lnTo>
                <a:lnTo>
                  <a:pt x="0" y="34030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2659548" y="508302"/>
            <a:ext cx="1871985" cy="1871985"/>
          </a:xfrm>
          <a:custGeom>
            <a:avLst/>
            <a:gdLst/>
            <a:ahLst/>
            <a:cxnLst/>
            <a:rect l="l" t="t" r="r" b="b"/>
            <a:pathLst>
              <a:path w="1871985" h="1871985">
                <a:moveTo>
                  <a:pt x="0" y="0"/>
                </a:moveTo>
                <a:lnTo>
                  <a:pt x="1871984" y="0"/>
                </a:lnTo>
                <a:lnTo>
                  <a:pt x="1871984" y="1871985"/>
                </a:lnTo>
                <a:lnTo>
                  <a:pt x="0" y="18719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5001419" y="6287129"/>
            <a:ext cx="10311787" cy="2657474"/>
          </a:xfrm>
          <a:prstGeom prst="rect">
            <a:avLst/>
          </a:prstGeom>
        </p:spPr>
        <p:txBody>
          <a:bodyPr lIns="0" tIns="0" rIns="0" bIns="0" rtlCol="0" anchor="t">
            <a:spAutoFit/>
          </a:bodyPr>
          <a:lstStyle/>
          <a:p>
            <a:pPr marL="647711" lvl="1" indent="-323856" algn="just">
              <a:lnSpc>
                <a:spcPts val="4200"/>
              </a:lnSpc>
              <a:spcBef>
                <a:spcPct val="0"/>
              </a:spcBef>
              <a:buFont typeface="Arial"/>
              <a:buChar char="•"/>
            </a:pPr>
            <a:r>
              <a:rPr lang="en-US" sz="3000" b="1">
                <a:solidFill>
                  <a:srgbClr val="FFFFFF"/>
                </a:solidFill>
                <a:latin typeface="Aileron Bold"/>
                <a:ea typeface="Aileron Bold"/>
                <a:cs typeface="Aileron Bold"/>
                <a:sym typeface="Aileron Bold"/>
              </a:rPr>
              <a:t>Mục tiêu: Tối ưu hóa việc sử dụng bộ nhớ và giảm thiểu thời gian truy cập bằng cách đảm bảo rằng các trang quan trọng và thường xuyên được sử dụng vẫn có sẵn trong bộ nhớ.</a:t>
            </a:r>
          </a:p>
          <a:p>
            <a:pPr algn="just">
              <a:lnSpc>
                <a:spcPts val="4200"/>
              </a:lnSpc>
              <a:spcBef>
                <a:spcPct val="0"/>
              </a:spcBef>
            </a:pPr>
            <a:endParaRPr lang="en-US" sz="3000" b="1">
              <a:solidFill>
                <a:srgbClr val="FFFFFF"/>
              </a:solidFill>
              <a:latin typeface="Aileron Bold"/>
              <a:ea typeface="Aileron Bold"/>
              <a:cs typeface="Aileron Bold"/>
              <a:sym typeface="Aileron Bold"/>
            </a:endParaRPr>
          </a:p>
        </p:txBody>
      </p:sp>
      <p:sp>
        <p:nvSpPr>
          <p:cNvPr id="17" name="TextBox 17"/>
          <p:cNvSpPr txBox="1"/>
          <p:nvPr/>
        </p:nvSpPr>
        <p:spPr>
          <a:xfrm>
            <a:off x="5257954" y="2862102"/>
            <a:ext cx="10055252" cy="2657474"/>
          </a:xfrm>
          <a:prstGeom prst="rect">
            <a:avLst/>
          </a:prstGeom>
        </p:spPr>
        <p:txBody>
          <a:bodyPr lIns="0" tIns="0" rIns="0" bIns="0" rtlCol="0" anchor="t">
            <a:spAutoFit/>
          </a:bodyPr>
          <a:lstStyle/>
          <a:p>
            <a:pPr marL="647711" lvl="1" indent="-323856" algn="l">
              <a:lnSpc>
                <a:spcPts val="4200"/>
              </a:lnSpc>
              <a:buFont typeface="Arial"/>
              <a:buChar char="•"/>
            </a:pPr>
            <a:r>
              <a:rPr lang="en-US" sz="3000" b="1">
                <a:solidFill>
                  <a:srgbClr val="FFFFFF"/>
                </a:solidFill>
                <a:latin typeface="Aileron Bold"/>
                <a:ea typeface="Aileron Bold"/>
                <a:cs typeface="Aileron Bold"/>
                <a:sym typeface="Aileron Bold"/>
              </a:rPr>
              <a:t>Phương pháp: Có thể sử dụng các thuật toán thay thế trang như LRU (Least Recently Used) hoặc FIFO (First In, First Out) để xác định trang nào nên được loại bỏ. </a:t>
            </a:r>
          </a:p>
          <a:p>
            <a:pPr algn="l">
              <a:lnSpc>
                <a:spcPts val="4200"/>
              </a:lnSpc>
              <a:spcBef>
                <a:spcPct val="0"/>
              </a:spcBef>
            </a:pPr>
            <a:endParaRPr lang="en-US" sz="3000" b="1">
              <a:solidFill>
                <a:srgbClr val="FFFFFF"/>
              </a:solidFill>
              <a:latin typeface="Aileron Bold"/>
              <a:ea typeface="Aileron Bold"/>
              <a:cs typeface="Aileron Bold"/>
              <a:sym typeface="Aileron Bold"/>
            </a:endParaRPr>
          </a:p>
        </p:txBody>
      </p:sp>
      <p:sp>
        <p:nvSpPr>
          <p:cNvPr id="18" name="TextBox 1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817" y="2782372"/>
            <a:ext cx="3353620" cy="5894830"/>
            <a:chOff x="0" y="0"/>
            <a:chExt cx="883258" cy="1552548"/>
          </a:xfrm>
        </p:grpSpPr>
        <p:sp>
          <p:nvSpPr>
            <p:cNvPr id="3" name="Freeform 3"/>
            <p:cNvSpPr/>
            <p:nvPr/>
          </p:nvSpPr>
          <p:spPr>
            <a:xfrm>
              <a:off x="0" y="0"/>
              <a:ext cx="883258" cy="1552548"/>
            </a:xfrm>
            <a:custGeom>
              <a:avLst/>
              <a:gdLst/>
              <a:ahLst/>
              <a:cxnLst/>
              <a:rect l="l" t="t" r="r" b="b"/>
              <a:pathLst>
                <a:path w="883258" h="155254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txBody>
            <a:bodyPr/>
            <a:lstStyle/>
            <a:p>
              <a:endParaRPr lang="en-US"/>
            </a:p>
          </p:txBody>
        </p:sp>
        <p:sp>
          <p:nvSpPr>
            <p:cNvPr id="4" name="TextBox 4"/>
            <p:cNvSpPr txBox="1"/>
            <p:nvPr/>
          </p:nvSpPr>
          <p:spPr>
            <a:xfrm>
              <a:off x="0" y="-47625"/>
              <a:ext cx="883258" cy="160017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5" name="TextBox 5"/>
          <p:cNvSpPr txBox="1"/>
          <p:nvPr/>
        </p:nvSpPr>
        <p:spPr>
          <a:xfrm>
            <a:off x="4195827" y="828675"/>
            <a:ext cx="13214880" cy="966470"/>
          </a:xfrm>
          <a:prstGeom prst="rect">
            <a:avLst/>
          </a:prstGeom>
        </p:spPr>
        <p:txBody>
          <a:bodyPr lIns="0" tIns="0" rIns="0" bIns="0" rtlCol="0" anchor="t">
            <a:spAutoFit/>
          </a:bodyPr>
          <a:lstStyle/>
          <a:p>
            <a:pPr marL="0" lvl="0" indent="0" algn="just">
              <a:lnSpc>
                <a:spcPts val="7000"/>
              </a:lnSpc>
              <a:spcBef>
                <a:spcPct val="0"/>
              </a:spcBef>
            </a:pPr>
            <a:r>
              <a:rPr lang="en-US" sz="5000" b="1">
                <a:solidFill>
                  <a:srgbClr val="021828"/>
                </a:solidFill>
                <a:latin typeface="Akzidenz-Grotesk Bold"/>
                <a:ea typeface="Akzidenz-Grotesk Bold"/>
                <a:cs typeface="Akzidenz-Grotesk Bold"/>
                <a:sym typeface="Akzidenz-Grotesk Bold"/>
              </a:rPr>
              <a:t>    IV. Phân Bổ Bộ Nhớ Kernel</a:t>
            </a:r>
          </a:p>
        </p:txBody>
      </p:sp>
      <p:sp>
        <p:nvSpPr>
          <p:cNvPr id="6" name="Freeform 6"/>
          <p:cNvSpPr/>
          <p:nvPr/>
        </p:nvSpPr>
        <p:spPr>
          <a:xfrm>
            <a:off x="-394817" y="-125818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3396943" y="1028700"/>
            <a:ext cx="647477" cy="647477"/>
          </a:xfrm>
          <a:custGeom>
            <a:avLst/>
            <a:gdLst/>
            <a:ahLst/>
            <a:cxnLst/>
            <a:rect l="l" t="t" r="r" b="b"/>
            <a:pathLst>
              <a:path w="647477" h="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975189" y="2236653"/>
            <a:ext cx="12435519" cy="7500619"/>
          </a:xfrm>
          <a:prstGeom prst="rect">
            <a:avLst/>
          </a:prstGeom>
        </p:spPr>
        <p:txBody>
          <a:bodyPr lIns="0" tIns="0" rIns="0" bIns="0" rtlCol="0" anchor="t">
            <a:spAutoFit/>
          </a:bodyPr>
          <a:lstStyle/>
          <a:p>
            <a:pPr algn="just">
              <a:lnSpc>
                <a:spcPts val="4620"/>
              </a:lnSpc>
              <a:spcBef>
                <a:spcPct val="0"/>
              </a:spcBef>
            </a:pPr>
            <a:r>
              <a:rPr lang="en-US" sz="3300" b="1">
                <a:solidFill>
                  <a:srgbClr val="000000"/>
                </a:solidFill>
                <a:latin typeface="Aileron Bold"/>
                <a:ea typeface="Aileron Bold"/>
                <a:cs typeface="Aileron Bold"/>
                <a:sym typeface="Aileron Bold"/>
              </a:rPr>
              <a:t>1. Cấp Phát Bộ Nhớ Hạt Nhân (Kernel Memory Allocation)</a:t>
            </a:r>
          </a:p>
          <a:p>
            <a:pPr algn="just">
              <a:lnSpc>
                <a:spcPts val="4620"/>
              </a:lnSpc>
              <a:spcBef>
                <a:spcPct val="0"/>
              </a:spcBef>
            </a:pPr>
            <a:endParaRPr lang="en-US" sz="3300" b="1">
              <a:solidFill>
                <a:srgbClr val="000000"/>
              </a:solidFill>
              <a:latin typeface="Aileron Bold"/>
              <a:ea typeface="Aileron Bold"/>
              <a:cs typeface="Aileron Bold"/>
              <a:sym typeface="Aileron Bold"/>
            </a:endParaRPr>
          </a:p>
          <a:p>
            <a:pPr marL="712480" lvl="1" indent="-356240" algn="just">
              <a:lnSpc>
                <a:spcPts val="4620"/>
              </a:lnSpc>
              <a:buFont typeface="Arial"/>
              <a:buChar char="•"/>
            </a:pPr>
            <a:r>
              <a:rPr lang="en-US" sz="3300" b="1">
                <a:solidFill>
                  <a:srgbClr val="000000"/>
                </a:solidFill>
                <a:latin typeface="Aileron Bold"/>
                <a:ea typeface="Aileron Bold"/>
                <a:cs typeface="Aileron Bold"/>
                <a:sym typeface="Aileron Bold"/>
              </a:rPr>
              <a:t>Khái niệm:</a:t>
            </a:r>
            <a:r>
              <a:rPr lang="en-US" sz="3300">
                <a:solidFill>
                  <a:srgbClr val="000000"/>
                </a:solidFill>
                <a:latin typeface="Aileron"/>
                <a:ea typeface="Aileron"/>
                <a:cs typeface="Aileron"/>
                <a:sym typeface="Aileron"/>
              </a:rPr>
              <a:t> Là quá trình kernel (hạt nhân hệ điều hành) quản lý cấp phát và thu hồi bộ nhớ.</a:t>
            </a:r>
          </a:p>
          <a:p>
            <a:pPr algn="just">
              <a:lnSpc>
                <a:spcPts val="4620"/>
              </a:lnSpc>
            </a:pPr>
            <a:endParaRPr lang="en-US" sz="3300">
              <a:solidFill>
                <a:srgbClr val="000000"/>
              </a:solidFill>
              <a:latin typeface="Aileron"/>
              <a:ea typeface="Aileron"/>
              <a:cs typeface="Aileron"/>
              <a:sym typeface="Aileron"/>
            </a:endParaRPr>
          </a:p>
          <a:p>
            <a:pPr marL="712480" lvl="1" indent="-356240" algn="just">
              <a:lnSpc>
                <a:spcPts val="4620"/>
              </a:lnSpc>
              <a:buFont typeface="Arial"/>
              <a:buChar char="•"/>
            </a:pPr>
            <a:r>
              <a:rPr lang="en-US" sz="3300" b="1">
                <a:solidFill>
                  <a:srgbClr val="000000"/>
                </a:solidFill>
                <a:latin typeface="Aileron Bold"/>
                <a:ea typeface="Aileron Bold"/>
                <a:cs typeface="Aileron Bold"/>
                <a:sym typeface="Aileron Bold"/>
              </a:rPr>
              <a:t>Định nghĩa: </a:t>
            </a:r>
            <a:r>
              <a:rPr lang="en-US" sz="3300">
                <a:solidFill>
                  <a:srgbClr val="000000"/>
                </a:solidFill>
                <a:latin typeface="Aileron"/>
                <a:ea typeface="Aileron"/>
                <a:cs typeface="Aileron"/>
                <a:sym typeface="Aileron"/>
              </a:rPr>
              <a:t>Cấp phát bộ nhớ kernel là quá trình phân bổ bộ nhớ cho các thành phần của hệ điều hành như cấu trúc dữ liệu, mã thực thi và tiến trình hệ thống.</a:t>
            </a:r>
          </a:p>
          <a:p>
            <a:pPr algn="just">
              <a:lnSpc>
                <a:spcPts val="4620"/>
              </a:lnSpc>
            </a:pPr>
            <a:endParaRPr lang="en-US" sz="3300">
              <a:solidFill>
                <a:srgbClr val="000000"/>
              </a:solidFill>
              <a:latin typeface="Aileron"/>
              <a:ea typeface="Aileron"/>
              <a:cs typeface="Aileron"/>
              <a:sym typeface="Aileron"/>
            </a:endParaRPr>
          </a:p>
          <a:p>
            <a:pPr marL="712480" lvl="1" indent="-356240" algn="just">
              <a:lnSpc>
                <a:spcPts val="4620"/>
              </a:lnSpc>
              <a:buFont typeface="Arial"/>
              <a:buChar char="•"/>
            </a:pPr>
            <a:r>
              <a:rPr lang="en-US" sz="3300" b="1">
                <a:solidFill>
                  <a:srgbClr val="000000"/>
                </a:solidFill>
                <a:latin typeface="Aileron Bold"/>
                <a:ea typeface="Aileron Bold"/>
                <a:cs typeface="Aileron Bold"/>
                <a:sym typeface="Aileron Bold"/>
              </a:rPr>
              <a:t>Đặc điểm:</a:t>
            </a:r>
            <a:r>
              <a:rPr lang="en-US" sz="3300">
                <a:solidFill>
                  <a:srgbClr val="000000"/>
                </a:solidFill>
                <a:latin typeface="Aileron"/>
                <a:ea typeface="Aileron"/>
                <a:cs typeface="Aileron"/>
                <a:sym typeface="Aileron"/>
              </a:rPr>
              <a:t> Bộ nhớ kernel thường được phân bổ một cách cố định và không thay đổi trong suốt thời gian hoạt động của hệ thống, nhằm đảm bảo tính ổn định và hiệu suất. </a:t>
            </a:r>
          </a:p>
          <a:p>
            <a:pPr algn="just">
              <a:lnSpc>
                <a:spcPts val="4340"/>
              </a:lnSpc>
              <a:spcBef>
                <a:spcPct val="0"/>
              </a:spcBef>
            </a:pPr>
            <a:endParaRPr lang="en-US" sz="3300">
              <a:solidFill>
                <a:srgbClr val="000000"/>
              </a:solidFill>
              <a:latin typeface="Aileron"/>
              <a:ea typeface="Aileron"/>
              <a:cs typeface="Aileron"/>
              <a:sym typeface="Aileron"/>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pic>
        <p:nvPicPr>
          <p:cNvPr id="10" name="Picture 10"/>
          <p:cNvPicPr>
            <a:picLocks noChangeAspect="1"/>
          </p:cNvPicPr>
          <p:nvPr/>
        </p:nvPicPr>
        <p:blipFill>
          <a:blip r:embed="rId6"/>
          <a:srcRect/>
          <a:stretch>
            <a:fillRect/>
          </a:stretch>
        </p:blipFill>
        <p:spPr>
          <a:xfrm>
            <a:off x="0" y="4976777"/>
            <a:ext cx="5523401" cy="56075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09018" y="2593772"/>
            <a:ext cx="12743176" cy="6966153"/>
            <a:chOff x="0" y="0"/>
            <a:chExt cx="3356227" cy="1834707"/>
          </a:xfrm>
        </p:grpSpPr>
        <p:sp>
          <p:nvSpPr>
            <p:cNvPr id="3" name="Freeform 3"/>
            <p:cNvSpPr/>
            <p:nvPr/>
          </p:nvSpPr>
          <p:spPr>
            <a:xfrm>
              <a:off x="0" y="0"/>
              <a:ext cx="3356227" cy="1834707"/>
            </a:xfrm>
            <a:custGeom>
              <a:avLst/>
              <a:gdLst/>
              <a:ahLst/>
              <a:cxnLst/>
              <a:rect l="l" t="t" r="r" b="b"/>
              <a:pathLst>
                <a:path w="3356227" h="1834707">
                  <a:moveTo>
                    <a:pt x="11543" y="0"/>
                  </a:moveTo>
                  <a:lnTo>
                    <a:pt x="3344684" y="0"/>
                  </a:lnTo>
                  <a:cubicBezTo>
                    <a:pt x="3351059" y="0"/>
                    <a:pt x="3356227" y="5168"/>
                    <a:pt x="3356227" y="11543"/>
                  </a:cubicBezTo>
                  <a:lnTo>
                    <a:pt x="3356227" y="1823164"/>
                  </a:lnTo>
                  <a:cubicBezTo>
                    <a:pt x="3356227" y="1826225"/>
                    <a:pt x="3355011" y="1829161"/>
                    <a:pt x="3352847" y="1831326"/>
                  </a:cubicBezTo>
                  <a:cubicBezTo>
                    <a:pt x="3350682" y="1833491"/>
                    <a:pt x="3347746" y="1834707"/>
                    <a:pt x="3344684" y="1834707"/>
                  </a:cubicBezTo>
                  <a:lnTo>
                    <a:pt x="11543" y="1834707"/>
                  </a:lnTo>
                  <a:cubicBezTo>
                    <a:pt x="5168" y="1834707"/>
                    <a:pt x="0" y="1829539"/>
                    <a:pt x="0" y="1823164"/>
                  </a:cubicBezTo>
                  <a:lnTo>
                    <a:pt x="0" y="11543"/>
                  </a:lnTo>
                  <a:cubicBezTo>
                    <a:pt x="0" y="8482"/>
                    <a:pt x="1216" y="5546"/>
                    <a:pt x="3381" y="3381"/>
                  </a:cubicBezTo>
                  <a:cubicBezTo>
                    <a:pt x="5546" y="1216"/>
                    <a:pt x="8482" y="0"/>
                    <a:pt x="11543" y="0"/>
                  </a:cubicBezTo>
                  <a:close/>
                </a:path>
              </a:pathLst>
            </a:custGeom>
            <a:solidFill>
              <a:srgbClr val="5188CC"/>
            </a:solidFill>
          </p:spPr>
          <p:txBody>
            <a:bodyPr/>
            <a:lstStyle/>
            <a:p>
              <a:endParaRPr lang="en-US"/>
            </a:p>
          </p:txBody>
        </p:sp>
        <p:sp>
          <p:nvSpPr>
            <p:cNvPr id="4" name="TextBox 4"/>
            <p:cNvSpPr txBox="1"/>
            <p:nvPr/>
          </p:nvSpPr>
          <p:spPr>
            <a:xfrm>
              <a:off x="0" y="-47625"/>
              <a:ext cx="3356227" cy="188233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03901" y="1028700"/>
            <a:ext cx="3353620" cy="8229600"/>
            <a:chOff x="0" y="0"/>
            <a:chExt cx="883258" cy="2167467"/>
          </a:xfrm>
        </p:grpSpPr>
        <p:sp>
          <p:nvSpPr>
            <p:cNvPr id="6" name="Freeform 6"/>
            <p:cNvSpPr/>
            <p:nvPr/>
          </p:nvSpPr>
          <p:spPr>
            <a:xfrm>
              <a:off x="0" y="0"/>
              <a:ext cx="883258" cy="2167467"/>
            </a:xfrm>
            <a:custGeom>
              <a:avLst/>
              <a:gdLst/>
              <a:ahLst/>
              <a:cxnLst/>
              <a:rect l="l" t="t" r="r" b="b"/>
              <a:pathLst>
                <a:path w="883258" h="2167467">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txBody>
            <a:bodyPr/>
            <a:lstStyle/>
            <a:p>
              <a:endParaRPr lang="en-US"/>
            </a:p>
          </p:txBody>
        </p:sp>
        <p:sp>
          <p:nvSpPr>
            <p:cNvPr id="7" name="TextBox 7"/>
            <p:cNvSpPr txBox="1"/>
            <p:nvPr/>
          </p:nvSpPr>
          <p:spPr>
            <a:xfrm>
              <a:off x="0" y="-47625"/>
              <a:ext cx="883258" cy="2215092"/>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8" name="Freeform 8"/>
          <p:cNvSpPr/>
          <p:nvPr/>
        </p:nvSpPr>
        <p:spPr>
          <a:xfrm>
            <a:off x="2646066" y="534353"/>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6863878" y="404618"/>
            <a:ext cx="6843405" cy="1791208"/>
          </a:xfrm>
          <a:prstGeom prst="rect">
            <a:avLst/>
          </a:prstGeom>
        </p:spPr>
        <p:txBody>
          <a:bodyPr lIns="0" tIns="0" rIns="0" bIns="0" rtlCol="0" anchor="t">
            <a:spAutoFit/>
          </a:bodyPr>
          <a:lstStyle/>
          <a:p>
            <a:pPr marL="0" lvl="0" indent="0" algn="l">
              <a:lnSpc>
                <a:spcPts val="6730"/>
              </a:lnSpc>
              <a:spcBef>
                <a:spcPct val="0"/>
              </a:spcBef>
            </a:pPr>
            <a:r>
              <a:rPr lang="en-US" sz="5299" b="1">
                <a:solidFill>
                  <a:srgbClr val="0E2F5F"/>
                </a:solidFill>
                <a:latin typeface="Akzidenz-Grotesk Heavy"/>
                <a:ea typeface="Akzidenz-Grotesk Heavy"/>
                <a:cs typeface="Akzidenz-Grotesk Heavy"/>
                <a:sym typeface="Akzidenz-Grotesk Heavy"/>
              </a:rPr>
              <a:t>Phương pháp cấp phát bộ nhớ</a:t>
            </a:r>
          </a:p>
        </p:txBody>
      </p:sp>
      <p:sp>
        <p:nvSpPr>
          <p:cNvPr id="10" name="Freeform 10"/>
          <p:cNvSpPr/>
          <p:nvPr/>
        </p:nvSpPr>
        <p:spPr>
          <a:xfrm>
            <a:off x="13595540" y="-1311581"/>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197399" y="419534"/>
            <a:ext cx="3722195" cy="1776292"/>
          </a:xfrm>
          <a:custGeom>
            <a:avLst/>
            <a:gdLst/>
            <a:ahLst/>
            <a:cxnLst/>
            <a:rect l="l" t="t" r="r" b="b"/>
            <a:pathLst>
              <a:path w="3722195" h="1776292">
                <a:moveTo>
                  <a:pt x="0" y="0"/>
                </a:moveTo>
                <a:lnTo>
                  <a:pt x="3722195" y="0"/>
                </a:lnTo>
                <a:lnTo>
                  <a:pt x="3722195" y="1776292"/>
                </a:lnTo>
                <a:lnTo>
                  <a:pt x="0" y="17762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5268327" y="2829540"/>
            <a:ext cx="11990973" cy="5857875"/>
          </a:xfrm>
          <a:prstGeom prst="rect">
            <a:avLst/>
          </a:prstGeom>
        </p:spPr>
        <p:txBody>
          <a:bodyPr lIns="0" tIns="0" rIns="0" bIns="0" rtlCol="0" anchor="t">
            <a:spAutoFit/>
          </a:bodyPr>
          <a:lstStyle/>
          <a:p>
            <a:pPr algn="just">
              <a:lnSpc>
                <a:spcPts val="4200"/>
              </a:lnSpc>
            </a:pPr>
            <a:r>
              <a:rPr lang="en-US" sz="3000" b="1">
                <a:solidFill>
                  <a:srgbClr val="FFFFFF"/>
                </a:solidFill>
                <a:latin typeface="Aileron Bold"/>
                <a:ea typeface="Aileron Bold"/>
                <a:cs typeface="Aileron Bold"/>
                <a:sym typeface="Aileron Bold"/>
              </a:rPr>
              <a:t>-kmalloc: cấp phát bộ nhớ liên tục trong cả không gian địa chỉ vật lý và ảo.</a:t>
            </a:r>
          </a:p>
          <a:p>
            <a:pPr algn="just">
              <a:lnSpc>
                <a:spcPts val="4200"/>
              </a:lnSpc>
            </a:pPr>
            <a:endParaRPr lang="en-US" sz="3000" b="1">
              <a:solidFill>
                <a:srgbClr val="FFFFFF"/>
              </a:solidFill>
              <a:latin typeface="Aileron Bold"/>
              <a:ea typeface="Aileron Bold"/>
              <a:cs typeface="Aileron Bold"/>
              <a:sym typeface="Aileron Bold"/>
            </a:endParaRPr>
          </a:p>
          <a:p>
            <a:pPr algn="just">
              <a:lnSpc>
                <a:spcPts val="4200"/>
              </a:lnSpc>
              <a:spcBef>
                <a:spcPct val="0"/>
              </a:spcBef>
            </a:pPr>
            <a:r>
              <a:rPr lang="en-US" sz="3000" b="1">
                <a:solidFill>
                  <a:srgbClr val="FFFFFF"/>
                </a:solidFill>
                <a:latin typeface="Aileron Bold"/>
                <a:ea typeface="Aileron Bold"/>
                <a:cs typeface="Aileron Bold"/>
                <a:sym typeface="Aileron Bold"/>
              </a:rPr>
              <a:t>- vmalloc: Dùng cho các yêu cầu bộ nhớ lớn không cần liên tục trong không gian vật lý.</a:t>
            </a:r>
          </a:p>
          <a:p>
            <a:pPr algn="just">
              <a:lnSpc>
                <a:spcPts val="4200"/>
              </a:lnSpc>
              <a:spcBef>
                <a:spcPct val="0"/>
              </a:spcBef>
            </a:pPr>
            <a:endParaRPr lang="en-US" sz="3000" b="1">
              <a:solidFill>
                <a:srgbClr val="FFFFFF"/>
              </a:solidFill>
              <a:latin typeface="Aileron Bold"/>
              <a:ea typeface="Aileron Bold"/>
              <a:cs typeface="Aileron Bold"/>
              <a:sym typeface="Aileron Bold"/>
            </a:endParaRPr>
          </a:p>
          <a:p>
            <a:pPr algn="just">
              <a:lnSpc>
                <a:spcPts val="4200"/>
              </a:lnSpc>
              <a:spcBef>
                <a:spcPct val="0"/>
              </a:spcBef>
            </a:pPr>
            <a:r>
              <a:rPr lang="en-US" sz="3000" b="1">
                <a:solidFill>
                  <a:srgbClr val="FFFFFF"/>
                </a:solidFill>
                <a:latin typeface="Aileron Bold"/>
                <a:ea typeface="Aileron Bold"/>
                <a:cs typeface="Aileron Bold"/>
                <a:sym typeface="Aileron Bold"/>
              </a:rPr>
              <a:t>- Slab Allocator: Phương pháp này quản lý bộ nhớ dựa trên các slab (phiến bộ nhớ) cho các đối tượng có kích thước cố định.</a:t>
            </a:r>
          </a:p>
          <a:p>
            <a:pPr algn="just">
              <a:lnSpc>
                <a:spcPts val="4200"/>
              </a:lnSpc>
              <a:spcBef>
                <a:spcPct val="0"/>
              </a:spcBef>
            </a:pPr>
            <a:endParaRPr lang="en-US" sz="3000" b="1">
              <a:solidFill>
                <a:srgbClr val="FFFFFF"/>
              </a:solidFill>
              <a:latin typeface="Aileron Bold"/>
              <a:ea typeface="Aileron Bold"/>
              <a:cs typeface="Aileron Bold"/>
              <a:sym typeface="Aileron Bold"/>
            </a:endParaRPr>
          </a:p>
          <a:p>
            <a:pPr algn="just">
              <a:lnSpc>
                <a:spcPts val="4200"/>
              </a:lnSpc>
              <a:spcBef>
                <a:spcPct val="0"/>
              </a:spcBef>
            </a:pPr>
            <a:r>
              <a:rPr lang="en-US" sz="3000" b="1">
                <a:solidFill>
                  <a:srgbClr val="FFFFFF"/>
                </a:solidFill>
                <a:latin typeface="Aileron Bold"/>
                <a:ea typeface="Aileron Bold"/>
                <a:cs typeface="Aileron Bold"/>
                <a:sym typeface="Aileron Bold"/>
              </a:rPr>
              <a:t>- Buddy System: Chia bộ nhớ thành các khối có kích thước là lũy thừa của 2, giúp dễ dàng hợp nhất khi giải phóng bộ nhớ. </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pic>
        <p:nvPicPr>
          <p:cNvPr id="14" name="Picture 14"/>
          <p:cNvPicPr>
            <a:picLocks noChangeAspect="1"/>
          </p:cNvPicPr>
          <p:nvPr/>
        </p:nvPicPr>
        <p:blipFill>
          <a:blip r:embed="rId8"/>
          <a:srcRect/>
          <a:stretch>
            <a:fillRect/>
          </a:stretch>
        </p:blipFill>
        <p:spPr>
          <a:xfrm>
            <a:off x="0" y="7087830"/>
            <a:ext cx="5662248" cy="3199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11541" y="-509530"/>
            <a:ext cx="3076459" cy="3076459"/>
          </a:xfrm>
          <a:custGeom>
            <a:avLst/>
            <a:gdLst/>
            <a:ahLst/>
            <a:cxnLst/>
            <a:rect l="l" t="t" r="r" b="b"/>
            <a:pathLst>
              <a:path w="3076459" h="3076459">
                <a:moveTo>
                  <a:pt x="0" y="0"/>
                </a:moveTo>
                <a:lnTo>
                  <a:pt x="3076459" y="0"/>
                </a:lnTo>
                <a:lnTo>
                  <a:pt x="3076459" y="3076460"/>
                </a:lnTo>
                <a:lnTo>
                  <a:pt x="0" y="30764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1123130" y="3861098"/>
            <a:ext cx="5650143" cy="6425902"/>
            <a:chOff x="0" y="0"/>
            <a:chExt cx="1488104" cy="1692419"/>
          </a:xfrm>
        </p:grpSpPr>
        <p:sp>
          <p:nvSpPr>
            <p:cNvPr id="4" name="Freeform 4"/>
            <p:cNvSpPr/>
            <p:nvPr/>
          </p:nvSpPr>
          <p:spPr>
            <a:xfrm>
              <a:off x="0" y="0"/>
              <a:ext cx="1488104" cy="1692419"/>
            </a:xfrm>
            <a:custGeom>
              <a:avLst/>
              <a:gdLst/>
              <a:ahLst/>
              <a:cxnLst/>
              <a:rect l="l" t="t" r="r" b="b"/>
              <a:pathLst>
                <a:path w="1488104" h="1692419">
                  <a:moveTo>
                    <a:pt x="0" y="0"/>
                  </a:moveTo>
                  <a:lnTo>
                    <a:pt x="1488104" y="0"/>
                  </a:lnTo>
                  <a:lnTo>
                    <a:pt x="1488104" y="1692419"/>
                  </a:lnTo>
                  <a:lnTo>
                    <a:pt x="0" y="1692419"/>
                  </a:lnTo>
                  <a:close/>
                </a:path>
              </a:pathLst>
            </a:custGeom>
            <a:solidFill>
              <a:srgbClr val="E1EDFC"/>
            </a:solidFill>
          </p:spPr>
          <p:txBody>
            <a:bodyPr/>
            <a:lstStyle/>
            <a:p>
              <a:endParaRPr lang="en-US"/>
            </a:p>
          </p:txBody>
        </p:sp>
        <p:sp>
          <p:nvSpPr>
            <p:cNvPr id="5" name="TextBox 5"/>
            <p:cNvSpPr txBox="1"/>
            <p:nvPr/>
          </p:nvSpPr>
          <p:spPr>
            <a:xfrm>
              <a:off x="0" y="-47625"/>
              <a:ext cx="1488104" cy="1740044"/>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4565767" y="1179599"/>
            <a:ext cx="1291547" cy="1291547"/>
          </a:xfrm>
          <a:custGeom>
            <a:avLst/>
            <a:gdLst/>
            <a:ahLst/>
            <a:cxnLst/>
            <a:rect l="l" t="t" r="r" b="b"/>
            <a:pathLst>
              <a:path w="1291547" h="1291547">
                <a:moveTo>
                  <a:pt x="0" y="0"/>
                </a:moveTo>
                <a:lnTo>
                  <a:pt x="1291547" y="0"/>
                </a:lnTo>
                <a:lnTo>
                  <a:pt x="1291547" y="1291547"/>
                </a:lnTo>
                <a:lnTo>
                  <a:pt x="0" y="12915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Freeform 7"/>
          <p:cNvSpPr/>
          <p:nvPr/>
        </p:nvSpPr>
        <p:spPr>
          <a:xfrm>
            <a:off x="13181211" y="8788690"/>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5146656" y="819150"/>
            <a:ext cx="7524978" cy="1991994"/>
          </a:xfrm>
          <a:prstGeom prst="rect">
            <a:avLst/>
          </a:prstGeom>
        </p:spPr>
        <p:txBody>
          <a:bodyPr lIns="0" tIns="0" rIns="0" bIns="0" rtlCol="0" anchor="t">
            <a:spAutoFit/>
          </a:bodyPr>
          <a:lstStyle/>
          <a:p>
            <a:pPr algn="just">
              <a:lnSpc>
                <a:spcPts val="7279"/>
              </a:lnSpc>
              <a:spcBef>
                <a:spcPct val="0"/>
              </a:spcBef>
            </a:pPr>
            <a:r>
              <a:rPr lang="en-US" sz="5199" b="1">
                <a:solidFill>
                  <a:srgbClr val="0E2F5F"/>
                </a:solidFill>
                <a:latin typeface="Akzidenz-Grotesk Bold"/>
                <a:ea typeface="Akzidenz-Grotesk Bold"/>
                <a:cs typeface="Akzidenz-Grotesk Bold"/>
                <a:sym typeface="Akzidenz-Grotesk Bold"/>
              </a:rPr>
              <a:t>2. Quản Lý Bộ Nhớ Ảo</a:t>
            </a:r>
          </a:p>
          <a:p>
            <a:pPr algn="just">
              <a:lnSpc>
                <a:spcPts val="3780"/>
              </a:lnSpc>
              <a:spcBef>
                <a:spcPct val="0"/>
              </a:spcBef>
            </a:pPr>
            <a:endParaRPr lang="en-US" sz="5199" b="1">
              <a:solidFill>
                <a:srgbClr val="0E2F5F"/>
              </a:solidFill>
              <a:latin typeface="Akzidenz-Grotesk Bold"/>
              <a:ea typeface="Akzidenz-Grotesk Bold"/>
              <a:cs typeface="Akzidenz-Grotesk Bold"/>
              <a:sym typeface="Akzidenz-Grotesk Bold"/>
            </a:endParaRPr>
          </a:p>
          <a:p>
            <a:pPr algn="just">
              <a:lnSpc>
                <a:spcPts val="3780"/>
              </a:lnSpc>
              <a:spcBef>
                <a:spcPct val="0"/>
              </a:spcBef>
            </a:pPr>
            <a:endParaRPr lang="en-US" sz="5199" b="1">
              <a:solidFill>
                <a:srgbClr val="0E2F5F"/>
              </a:solidFill>
              <a:latin typeface="Akzidenz-Grotesk Bold"/>
              <a:ea typeface="Akzidenz-Grotesk Bold"/>
              <a:cs typeface="Akzidenz-Grotesk Bold"/>
              <a:sym typeface="Akzidenz-Grotesk Bold"/>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
        <p:nvSpPr>
          <p:cNvPr id="10" name="TextBox 10"/>
          <p:cNvSpPr txBox="1"/>
          <p:nvPr/>
        </p:nvSpPr>
        <p:spPr>
          <a:xfrm>
            <a:off x="373899" y="3464084"/>
            <a:ext cx="9545514" cy="6822916"/>
          </a:xfrm>
          <a:prstGeom prst="rect">
            <a:avLst/>
          </a:prstGeom>
        </p:spPr>
        <p:txBody>
          <a:bodyPr lIns="0" tIns="0" rIns="0" bIns="0" rtlCol="0" anchor="t">
            <a:spAutoFit/>
          </a:bodyPr>
          <a:lstStyle/>
          <a:p>
            <a:pPr marL="600478" lvl="1" indent="-300239" algn="just">
              <a:lnSpc>
                <a:spcPts val="3893"/>
              </a:lnSpc>
              <a:buFont typeface="Arial"/>
              <a:buChar char="•"/>
            </a:pPr>
            <a:r>
              <a:rPr lang="en-US" sz="2781" b="1">
                <a:solidFill>
                  <a:srgbClr val="0E2F5F"/>
                </a:solidFill>
                <a:latin typeface="Aileron Bold"/>
                <a:ea typeface="Aileron Bold"/>
                <a:cs typeface="Aileron Bold"/>
                <a:sym typeface="Aileron Bold"/>
              </a:rPr>
              <a:t>Cơ chế chính: Phân trang theo yêu cầu và thay thế trang toàn cục.</a:t>
            </a:r>
          </a:p>
          <a:p>
            <a:pPr algn="just">
              <a:lnSpc>
                <a:spcPts val="3893"/>
              </a:lnSpc>
            </a:pPr>
            <a:endParaRPr lang="en-US" sz="2781" b="1">
              <a:solidFill>
                <a:srgbClr val="0E2F5F"/>
              </a:solidFill>
              <a:latin typeface="Aileron Bold"/>
              <a:ea typeface="Aileron Bold"/>
              <a:cs typeface="Aileron Bold"/>
              <a:sym typeface="Aileron Bold"/>
            </a:endParaRPr>
          </a:p>
          <a:p>
            <a:pPr marL="600478" lvl="1" indent="-300239" algn="just">
              <a:lnSpc>
                <a:spcPts val="3893"/>
              </a:lnSpc>
              <a:buFont typeface="Arial"/>
              <a:buChar char="•"/>
            </a:pPr>
            <a:r>
              <a:rPr lang="en-US" sz="2781" b="1">
                <a:solidFill>
                  <a:srgbClr val="0E2F5F"/>
                </a:solidFill>
                <a:latin typeface="Aileron Bold"/>
                <a:ea typeface="Aileron Bold"/>
                <a:cs typeface="Aileron Bold"/>
                <a:sym typeface="Aileron Bold"/>
              </a:rPr>
              <a:t>Quản lý trang: Danh sách hoạt động: Các trang đang sử dụng. Danh sách không hoạt động: Các trang ít sử dụng gần đây.</a:t>
            </a:r>
          </a:p>
          <a:p>
            <a:pPr algn="just">
              <a:lnSpc>
                <a:spcPts val="3893"/>
              </a:lnSpc>
            </a:pPr>
            <a:endParaRPr lang="en-US" sz="2781" b="1">
              <a:solidFill>
                <a:srgbClr val="0E2F5F"/>
              </a:solidFill>
              <a:latin typeface="Aileron Bold"/>
              <a:ea typeface="Aileron Bold"/>
              <a:cs typeface="Aileron Bold"/>
              <a:sym typeface="Aileron Bold"/>
            </a:endParaRPr>
          </a:p>
          <a:p>
            <a:pPr marL="600478" lvl="1" indent="-300239" algn="just">
              <a:lnSpc>
                <a:spcPts val="3893"/>
              </a:lnSpc>
              <a:buFont typeface="Arial"/>
              <a:buChar char="•"/>
            </a:pPr>
            <a:r>
              <a:rPr lang="en-US" sz="2781" b="1">
                <a:solidFill>
                  <a:srgbClr val="0E2F5F"/>
                </a:solidFill>
                <a:latin typeface="Aileron Bold"/>
                <a:ea typeface="Aileron Bold"/>
                <a:cs typeface="Aileron Bold"/>
                <a:sym typeface="Aileron Bold"/>
              </a:rPr>
              <a:t>Vai trò của tiến trình kswapd: Tự động giải phóng bộ nhớ khi danh sách không hoạt động quá nhiều trang.</a:t>
            </a:r>
          </a:p>
          <a:p>
            <a:pPr algn="just">
              <a:lnSpc>
                <a:spcPts val="3893"/>
              </a:lnSpc>
            </a:pPr>
            <a:endParaRPr lang="en-US" sz="2781" b="1">
              <a:solidFill>
                <a:srgbClr val="0E2F5F"/>
              </a:solidFill>
              <a:latin typeface="Aileron Bold"/>
              <a:ea typeface="Aileron Bold"/>
              <a:cs typeface="Aileron Bold"/>
              <a:sym typeface="Aileron Bold"/>
            </a:endParaRPr>
          </a:p>
          <a:p>
            <a:pPr marL="600478" lvl="1" indent="-300239" algn="just">
              <a:lnSpc>
                <a:spcPts val="3893"/>
              </a:lnSpc>
              <a:buFont typeface="Arial"/>
              <a:buChar char="•"/>
            </a:pPr>
            <a:r>
              <a:rPr lang="en-US" sz="2781" b="1">
                <a:solidFill>
                  <a:srgbClr val="0E2F5F"/>
                </a:solidFill>
                <a:latin typeface="Aileron Bold"/>
                <a:ea typeface="Aileron Bold"/>
                <a:cs typeface="Aileron Bold"/>
                <a:sym typeface="Aileron Bold"/>
              </a:rPr>
              <a:t>Phân loại trang: Dựa vào bit truy cập, được thiết lập lại định kỳ để đánh giá mức độ sử dụng của trang.</a:t>
            </a:r>
          </a:p>
          <a:p>
            <a:pPr algn="just">
              <a:lnSpc>
                <a:spcPts val="3893"/>
              </a:lnSpc>
            </a:pPr>
            <a:endParaRPr lang="en-US" sz="2781" b="1">
              <a:solidFill>
                <a:srgbClr val="0E2F5F"/>
              </a:solidFill>
              <a:latin typeface="Aileron Bold"/>
              <a:ea typeface="Aileron Bold"/>
              <a:cs typeface="Aileron Bold"/>
              <a:sym typeface="Aileron Bold"/>
            </a:endParaRPr>
          </a:p>
          <a:p>
            <a:pPr algn="just">
              <a:lnSpc>
                <a:spcPts val="4173"/>
              </a:lnSpc>
              <a:spcBef>
                <a:spcPct val="0"/>
              </a:spcBef>
            </a:pPr>
            <a:endParaRPr lang="en-US" sz="2781" b="1">
              <a:solidFill>
                <a:srgbClr val="0E2F5F"/>
              </a:solidFill>
              <a:latin typeface="Aileron Bold"/>
              <a:ea typeface="Aileron Bold"/>
              <a:cs typeface="Aileron Bold"/>
              <a:sym typeface="Aileron Bold"/>
            </a:endParaRPr>
          </a:p>
        </p:txBody>
      </p:sp>
      <p:sp>
        <p:nvSpPr>
          <p:cNvPr id="11" name="Freeform 11"/>
          <p:cNvSpPr/>
          <p:nvPr/>
        </p:nvSpPr>
        <p:spPr>
          <a:xfrm>
            <a:off x="10322654" y="2614107"/>
            <a:ext cx="7965346" cy="5743290"/>
          </a:xfrm>
          <a:custGeom>
            <a:avLst/>
            <a:gdLst/>
            <a:ahLst/>
            <a:cxnLst/>
            <a:rect l="l" t="t" r="r" b="b"/>
            <a:pathLst>
              <a:path w="7965346" h="5743290">
                <a:moveTo>
                  <a:pt x="0" y="0"/>
                </a:moveTo>
                <a:lnTo>
                  <a:pt x="7965346" y="0"/>
                </a:lnTo>
                <a:lnTo>
                  <a:pt x="7965346" y="5743290"/>
                </a:lnTo>
                <a:lnTo>
                  <a:pt x="0" y="5743290"/>
                </a:lnTo>
                <a:lnTo>
                  <a:pt x="0" y="0"/>
                </a:lnTo>
                <a:close/>
              </a:path>
            </a:pathLst>
          </a:custGeom>
          <a:blipFill>
            <a:blip r:embed="rId8"/>
            <a:stretch>
              <a:fillRect l="-3220" t="-446"/>
            </a:stretch>
          </a:blipFill>
        </p:spPr>
        <p:txBody>
          <a:bodyPr/>
          <a:lstStyle/>
          <a:p>
            <a:endParaRPr lang="en-US"/>
          </a:p>
        </p:txBody>
      </p:sp>
      <p:sp>
        <p:nvSpPr>
          <p:cNvPr id="12" name="TextBox 12"/>
          <p:cNvSpPr txBox="1"/>
          <p:nvPr/>
        </p:nvSpPr>
        <p:spPr>
          <a:xfrm>
            <a:off x="803978" y="2055755"/>
            <a:ext cx="7075535" cy="889000"/>
          </a:xfrm>
          <a:prstGeom prst="rect">
            <a:avLst/>
          </a:prstGeom>
        </p:spPr>
        <p:txBody>
          <a:bodyPr lIns="0" tIns="0" rIns="0" bIns="0" rtlCol="0" anchor="t">
            <a:spAutoFit/>
          </a:bodyPr>
          <a:lstStyle/>
          <a:p>
            <a:pPr algn="l">
              <a:lnSpc>
                <a:spcPts val="6350"/>
              </a:lnSpc>
            </a:pPr>
            <a:r>
              <a:rPr lang="en-US" sz="5000" b="1">
                <a:solidFill>
                  <a:srgbClr val="0E2F5F"/>
                </a:solidFill>
                <a:latin typeface="Akzidenz-Grotesk Heavy"/>
                <a:ea typeface="Akzidenz-Grotesk Heavy"/>
                <a:cs typeface="Akzidenz-Grotesk Heavy"/>
                <a:sym typeface="Akzidenz-Grotesk Heavy"/>
              </a:rPr>
              <a:t>2.1 Linux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22544" y="3999544"/>
            <a:ext cx="13745220" cy="5881019"/>
            <a:chOff x="0" y="0"/>
            <a:chExt cx="3620140" cy="1548910"/>
          </a:xfrm>
        </p:grpSpPr>
        <p:sp>
          <p:nvSpPr>
            <p:cNvPr id="3" name="Freeform 3"/>
            <p:cNvSpPr/>
            <p:nvPr/>
          </p:nvSpPr>
          <p:spPr>
            <a:xfrm>
              <a:off x="0" y="0"/>
              <a:ext cx="3620140" cy="1548910"/>
            </a:xfrm>
            <a:custGeom>
              <a:avLst/>
              <a:gdLst/>
              <a:ahLst/>
              <a:cxnLst/>
              <a:rect l="l" t="t" r="r" b="b"/>
              <a:pathLst>
                <a:path w="3620140" h="1548910">
                  <a:moveTo>
                    <a:pt x="8449" y="0"/>
                  </a:moveTo>
                  <a:lnTo>
                    <a:pt x="3611692" y="0"/>
                  </a:lnTo>
                  <a:cubicBezTo>
                    <a:pt x="3613933" y="0"/>
                    <a:pt x="3616081" y="890"/>
                    <a:pt x="3617666" y="2475"/>
                  </a:cubicBezTo>
                  <a:cubicBezTo>
                    <a:pt x="3619250" y="4059"/>
                    <a:pt x="3620140" y="6208"/>
                    <a:pt x="3620140" y="8449"/>
                  </a:cubicBezTo>
                  <a:lnTo>
                    <a:pt x="3620140" y="1540462"/>
                  </a:lnTo>
                  <a:cubicBezTo>
                    <a:pt x="3620140" y="1542703"/>
                    <a:pt x="3619250" y="1544852"/>
                    <a:pt x="3617666" y="1546436"/>
                  </a:cubicBezTo>
                  <a:cubicBezTo>
                    <a:pt x="3616081" y="1548020"/>
                    <a:pt x="3613933" y="1548910"/>
                    <a:pt x="3611692" y="1548910"/>
                  </a:cubicBezTo>
                  <a:lnTo>
                    <a:pt x="8449" y="1548910"/>
                  </a:lnTo>
                  <a:cubicBezTo>
                    <a:pt x="3783" y="1548910"/>
                    <a:pt x="0" y="1545128"/>
                    <a:pt x="0" y="1540462"/>
                  </a:cubicBezTo>
                  <a:lnTo>
                    <a:pt x="0" y="8449"/>
                  </a:lnTo>
                  <a:cubicBezTo>
                    <a:pt x="0" y="6208"/>
                    <a:pt x="890" y="4059"/>
                    <a:pt x="2475" y="2475"/>
                  </a:cubicBezTo>
                  <a:cubicBezTo>
                    <a:pt x="4059" y="890"/>
                    <a:pt x="6208" y="0"/>
                    <a:pt x="8449" y="0"/>
                  </a:cubicBezTo>
                  <a:close/>
                </a:path>
              </a:pathLst>
            </a:custGeom>
            <a:solidFill>
              <a:srgbClr val="E1EDFC"/>
            </a:solidFill>
            <a:ln cap="sq">
              <a:noFill/>
              <a:prstDash val="solid"/>
              <a:miter/>
            </a:ln>
          </p:spPr>
          <p:txBody>
            <a:bodyPr/>
            <a:lstStyle/>
            <a:p>
              <a:endParaRPr lang="en-US"/>
            </a:p>
          </p:txBody>
        </p:sp>
        <p:sp>
          <p:nvSpPr>
            <p:cNvPr id="4" name="TextBox 4"/>
            <p:cNvSpPr txBox="1"/>
            <p:nvPr/>
          </p:nvSpPr>
          <p:spPr>
            <a:xfrm>
              <a:off x="0" y="-47625"/>
              <a:ext cx="3620140" cy="1596535"/>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a:off x="5327466" y="2782543"/>
            <a:ext cx="12960534" cy="0"/>
          </a:xfrm>
          <a:prstGeom prst="line">
            <a:avLst/>
          </a:prstGeom>
          <a:ln w="38100" cap="flat">
            <a:solidFill>
              <a:srgbClr val="5188CC"/>
            </a:solidFill>
            <a:prstDash val="solid"/>
            <a:headEnd type="none" w="sm" len="sm"/>
            <a:tailEnd type="none" w="sm" len="sm"/>
          </a:ln>
        </p:spPr>
        <p:txBody>
          <a:bodyPr/>
          <a:lstStyle/>
          <a:p>
            <a:endParaRPr lang="en-US"/>
          </a:p>
        </p:txBody>
      </p:sp>
      <p:grpSp>
        <p:nvGrpSpPr>
          <p:cNvPr id="6" name="Group 6"/>
          <p:cNvGrpSpPr/>
          <p:nvPr/>
        </p:nvGrpSpPr>
        <p:grpSpPr>
          <a:xfrm>
            <a:off x="6420137" y="2337067"/>
            <a:ext cx="890951" cy="89095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1000261" y="2337067"/>
            <a:ext cx="890951" cy="89095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14993840" y="2337067"/>
            <a:ext cx="890951" cy="89095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rot="5400000">
            <a:off x="6670719" y="2587649"/>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rot="5400000">
            <a:off x="11250842" y="2587649"/>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rot="5400000">
            <a:off x="15244422" y="2587649"/>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6166857" y="9379578"/>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5052681" y="4186520"/>
            <a:ext cx="11895160" cy="5694043"/>
          </a:xfrm>
          <a:prstGeom prst="rect">
            <a:avLst/>
          </a:prstGeom>
        </p:spPr>
        <p:txBody>
          <a:bodyPr lIns="0" tIns="0" rIns="0" bIns="0" rtlCol="0" anchor="t">
            <a:spAutoFit/>
          </a:bodyPr>
          <a:lstStyle/>
          <a:p>
            <a:pPr marL="582943" lvl="1" indent="-291471" algn="just">
              <a:lnSpc>
                <a:spcPts val="3780"/>
              </a:lnSpc>
              <a:buFont typeface="Arial"/>
              <a:buChar char="•"/>
            </a:pPr>
            <a:r>
              <a:rPr lang="en-US" sz="2700" b="1">
                <a:solidFill>
                  <a:srgbClr val="0E2F5F"/>
                </a:solidFill>
                <a:latin typeface="Aileron Bold"/>
                <a:ea typeface="Aileron Bold"/>
                <a:cs typeface="Aileron Bold"/>
                <a:sym typeface="Aileron Bold"/>
              </a:rPr>
              <a:t>Windows 10 hỗ trợ hệ thống 32-bit (4 GB) và 64-bit (tới 128 TB) không gian địa chỉ ảo.</a:t>
            </a:r>
          </a:p>
          <a:p>
            <a:pPr algn="just">
              <a:lnSpc>
                <a:spcPts val="3780"/>
              </a:lnSpc>
            </a:pPr>
            <a:endParaRPr lang="en-US" sz="2700" b="1">
              <a:solidFill>
                <a:srgbClr val="0E2F5F"/>
              </a:solidFill>
              <a:latin typeface="Aileron Bold"/>
              <a:ea typeface="Aileron Bold"/>
              <a:cs typeface="Aileron Bold"/>
              <a:sym typeface="Aileron Bold"/>
            </a:endParaRPr>
          </a:p>
          <a:p>
            <a:pPr marL="582943" lvl="1" indent="-291471" algn="just">
              <a:lnSpc>
                <a:spcPts val="3780"/>
              </a:lnSpc>
              <a:buFont typeface="Arial"/>
              <a:buChar char="•"/>
            </a:pPr>
            <a:r>
              <a:rPr lang="en-US" sz="2700" b="1">
                <a:solidFill>
                  <a:srgbClr val="0E2F5F"/>
                </a:solidFill>
                <a:latin typeface="Aileron Bold"/>
                <a:ea typeface="Aileron Bold"/>
                <a:cs typeface="Aileron Bold"/>
                <a:sym typeface="Aileron Bold"/>
              </a:rPr>
              <a:t>Dùng phân trang theo nhu cầu và clustering (nạp nhiều trang liền kề khi xảy ra lỗi trang).</a:t>
            </a:r>
          </a:p>
          <a:p>
            <a:pPr algn="just">
              <a:lnSpc>
                <a:spcPts val="3780"/>
              </a:lnSpc>
            </a:pPr>
            <a:endParaRPr lang="en-US" sz="2700" b="1">
              <a:solidFill>
                <a:srgbClr val="0E2F5F"/>
              </a:solidFill>
              <a:latin typeface="Aileron Bold"/>
              <a:ea typeface="Aileron Bold"/>
              <a:cs typeface="Aileron Bold"/>
              <a:sym typeface="Aileron Bold"/>
            </a:endParaRPr>
          </a:p>
          <a:p>
            <a:pPr marL="582943" lvl="1" indent="-291471" algn="just">
              <a:lnSpc>
                <a:spcPts val="3780"/>
              </a:lnSpc>
              <a:buFont typeface="Arial"/>
              <a:buChar char="•"/>
            </a:pPr>
            <a:r>
              <a:rPr lang="en-US" sz="2700" b="1">
                <a:solidFill>
                  <a:srgbClr val="0E2F5F"/>
                </a:solidFill>
                <a:latin typeface="Aileron Bold"/>
                <a:ea typeface="Aileron Bold"/>
                <a:cs typeface="Aileron Bold"/>
                <a:sym typeface="Aileron Bold"/>
              </a:rPr>
              <a:t>Có cơ chế quản lý bộ làm việc, giới hạn số trang mỗi tiến trình được dùng.</a:t>
            </a:r>
          </a:p>
          <a:p>
            <a:pPr algn="just">
              <a:lnSpc>
                <a:spcPts val="3780"/>
              </a:lnSpc>
            </a:pPr>
            <a:endParaRPr lang="en-US" sz="2700" b="1">
              <a:solidFill>
                <a:srgbClr val="0E2F5F"/>
              </a:solidFill>
              <a:latin typeface="Aileron Bold"/>
              <a:ea typeface="Aileron Bold"/>
              <a:cs typeface="Aileron Bold"/>
              <a:sym typeface="Aileron Bold"/>
            </a:endParaRPr>
          </a:p>
          <a:p>
            <a:pPr marL="582943" lvl="1" indent="-291471" algn="just">
              <a:lnSpc>
                <a:spcPts val="3780"/>
              </a:lnSpc>
              <a:buFont typeface="Arial"/>
              <a:buChar char="•"/>
            </a:pPr>
            <a:r>
              <a:rPr lang="en-US" sz="2700" b="1">
                <a:solidFill>
                  <a:srgbClr val="0E2F5F"/>
                </a:solidFill>
                <a:latin typeface="Aileron Bold"/>
                <a:ea typeface="Aileron Bold"/>
                <a:cs typeface="Aileron Bold"/>
                <a:sym typeface="Aileron Bold"/>
              </a:rPr>
              <a:t>Khi bộ nhớ trống thấp, hệ thống tự động cắt tỉa bộ làm việc, loại bỏ trang ít dùng để tăng bộ nhớ trống.</a:t>
            </a:r>
          </a:p>
          <a:p>
            <a:pPr algn="just">
              <a:lnSpc>
                <a:spcPts val="3780"/>
              </a:lnSpc>
              <a:spcBef>
                <a:spcPct val="0"/>
              </a:spcBef>
            </a:pPr>
            <a:endParaRPr lang="en-US" sz="2700" b="1">
              <a:solidFill>
                <a:srgbClr val="0E2F5F"/>
              </a:solidFill>
              <a:latin typeface="Aileron Bold"/>
              <a:ea typeface="Aileron Bold"/>
              <a:cs typeface="Aileron Bold"/>
              <a:sym typeface="Aileron Bold"/>
            </a:endParaRPr>
          </a:p>
        </p:txBody>
      </p:sp>
      <p:sp>
        <p:nvSpPr>
          <p:cNvPr id="21" name="Freeform 21"/>
          <p:cNvSpPr/>
          <p:nvPr/>
        </p:nvSpPr>
        <p:spPr>
          <a:xfrm>
            <a:off x="0" y="-67527"/>
            <a:ext cx="3709841" cy="10354527"/>
          </a:xfrm>
          <a:custGeom>
            <a:avLst/>
            <a:gdLst/>
            <a:ahLst/>
            <a:cxnLst/>
            <a:rect l="l" t="t" r="r" b="b"/>
            <a:pathLst>
              <a:path w="3709841" h="10354527">
                <a:moveTo>
                  <a:pt x="0" y="0"/>
                </a:moveTo>
                <a:lnTo>
                  <a:pt x="3709841" y="0"/>
                </a:lnTo>
                <a:lnTo>
                  <a:pt x="3709841" y="10354527"/>
                </a:lnTo>
                <a:lnTo>
                  <a:pt x="0" y="10354527"/>
                </a:lnTo>
                <a:lnTo>
                  <a:pt x="0" y="0"/>
                </a:lnTo>
                <a:close/>
              </a:path>
            </a:pathLst>
          </a:custGeom>
          <a:blipFill>
            <a:blip r:embed="rId8"/>
            <a:stretch>
              <a:fillRect l="-150435" r="-168229"/>
            </a:stretch>
          </a:blipFill>
        </p:spPr>
        <p:txBody>
          <a:bodyPr/>
          <a:lstStyle/>
          <a:p>
            <a:endParaRPr lang="en-US"/>
          </a:p>
        </p:txBody>
      </p:sp>
      <p:sp>
        <p:nvSpPr>
          <p:cNvPr id="22" name="TextBox 22"/>
          <p:cNvSpPr txBox="1"/>
          <p:nvPr/>
        </p:nvSpPr>
        <p:spPr>
          <a:xfrm>
            <a:off x="9420783" y="876300"/>
            <a:ext cx="7838517" cy="944372"/>
          </a:xfrm>
          <a:prstGeom prst="rect">
            <a:avLst/>
          </a:prstGeom>
        </p:spPr>
        <p:txBody>
          <a:bodyPr lIns="0" tIns="0" rIns="0" bIns="0" rtlCol="0" anchor="t">
            <a:spAutoFit/>
          </a:bodyPr>
          <a:lstStyle/>
          <a:p>
            <a:pPr marL="0" lvl="0" indent="0" algn="r">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2.2</a:t>
            </a:r>
            <a:r>
              <a:rPr lang="en-US" sz="5199" b="1" u="none" strike="noStrike">
                <a:solidFill>
                  <a:srgbClr val="0E2F5F"/>
                </a:solidFill>
                <a:latin typeface="Akzidenz-Grotesk Heavy"/>
                <a:ea typeface="Akzidenz-Grotesk Heavy"/>
                <a:cs typeface="Akzidenz-Grotesk Heavy"/>
                <a:sym typeface="Akzidenz-Grotesk Heavy"/>
              </a:rPr>
              <a:t>   Windows </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E2F5F"/>
                </a:solidFill>
                <a:latin typeface="Canva Sans"/>
                <a:ea typeface="Canva Sans"/>
                <a:cs typeface="Canva Sans"/>
                <a:sym typeface="Canva Sans"/>
              </a:rPr>
              <a:t>29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4392170"/>
            <a:ext cx="5650143" cy="5894830"/>
            <a:chOff x="0" y="0"/>
            <a:chExt cx="1488104" cy="1552548"/>
          </a:xfrm>
        </p:grpSpPr>
        <p:sp>
          <p:nvSpPr>
            <p:cNvPr id="4" name="Freeform 4"/>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E1EDFC"/>
            </a:solidFill>
          </p:spPr>
          <p:txBody>
            <a:bodyPr/>
            <a:lstStyle/>
            <a:p>
              <a:endParaRPr lang="en-US"/>
            </a:p>
          </p:txBody>
        </p:sp>
        <p:sp>
          <p:nvSpPr>
            <p:cNvPr id="5" name="TextBox 5"/>
            <p:cNvSpPr txBox="1"/>
            <p:nvPr/>
          </p:nvSpPr>
          <p:spPr>
            <a:xfrm>
              <a:off x="0" y="-47625"/>
              <a:ext cx="1488104" cy="1600173"/>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28700" y="1689442"/>
            <a:ext cx="5650143" cy="565014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1111" r="-11111"/>
              </a:stretch>
            </a:blipFill>
          </p:spPr>
          <p:txBody>
            <a:bodyPr/>
            <a:lstStyle/>
            <a:p>
              <a:endParaRPr lang="en-US"/>
            </a:p>
          </p:txBody>
        </p:sp>
      </p:grpSp>
      <p:sp>
        <p:nvSpPr>
          <p:cNvPr id="8" name="Freeform 8"/>
          <p:cNvSpPr/>
          <p:nvPr/>
        </p:nvSpPr>
        <p:spPr>
          <a:xfrm>
            <a:off x="5277754" y="1509529"/>
            <a:ext cx="600038" cy="897076"/>
          </a:xfrm>
          <a:custGeom>
            <a:avLst/>
            <a:gdLst/>
            <a:ahLst/>
            <a:cxnLst/>
            <a:rect l="l" t="t" r="r" b="b"/>
            <a:pathLst>
              <a:path w="600038" h="897076">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7558327" y="7453986"/>
            <a:ext cx="2763919" cy="882511"/>
          </a:xfrm>
          <a:custGeom>
            <a:avLst/>
            <a:gdLst/>
            <a:ahLst/>
            <a:cxnLst/>
            <a:rect l="l" t="t" r="r" b="b"/>
            <a:pathLst>
              <a:path w="2763919" h="882511">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10731524" y="7665975"/>
            <a:ext cx="1483489" cy="458533"/>
          </a:xfrm>
          <a:custGeom>
            <a:avLst/>
            <a:gdLst/>
            <a:ahLst/>
            <a:cxnLst/>
            <a:rect l="l" t="t" r="r" b="b"/>
            <a:pathLst>
              <a:path w="1483489" h="458533">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6264511" y="5348601"/>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7558327" y="4198285"/>
            <a:ext cx="8050513" cy="2838450"/>
          </a:xfrm>
          <a:prstGeom prst="rect">
            <a:avLst/>
          </a:prstGeom>
        </p:spPr>
        <p:txBody>
          <a:bodyPr lIns="0" tIns="0" rIns="0" bIns="0" rtlCol="0" anchor="t">
            <a:spAutoFit/>
          </a:bodyPr>
          <a:lstStyle/>
          <a:p>
            <a:pPr algn="just">
              <a:lnSpc>
                <a:spcPts val="4500"/>
              </a:lnSpc>
            </a:pPr>
            <a:r>
              <a:rPr lang="en-US" sz="3000" b="1">
                <a:solidFill>
                  <a:srgbClr val="021828"/>
                </a:solidFill>
                <a:latin typeface="Aileron Bold"/>
                <a:ea typeface="Aileron Bold"/>
                <a:cs typeface="Aileron Bold"/>
                <a:sym typeface="Aileron Bold"/>
              </a:rPr>
              <a:t>Là một kỹ thuật giúp hệ điều hành chạy các chương trình lớn hơn khả năng thực tế của bộ nhớ vật lý bằng cách sử dụng bộ nhớ phụ để lưu trữ tạm thời các phần của chương trình không cần thiết ngay lập tức.</a:t>
            </a:r>
          </a:p>
        </p:txBody>
      </p:sp>
      <p:sp>
        <p:nvSpPr>
          <p:cNvPr id="13" name="TextBox 13"/>
          <p:cNvSpPr txBox="1"/>
          <p:nvPr/>
        </p:nvSpPr>
        <p:spPr>
          <a:xfrm>
            <a:off x="7558327" y="2830284"/>
            <a:ext cx="7539265" cy="965835"/>
          </a:xfrm>
          <a:prstGeom prst="rect">
            <a:avLst/>
          </a:prstGeom>
        </p:spPr>
        <p:txBody>
          <a:bodyPr lIns="0" tIns="0" rIns="0" bIns="0" rtlCol="0" anchor="t">
            <a:spAutoFit/>
          </a:bodyPr>
          <a:lstStyle/>
          <a:p>
            <a:pPr algn="l">
              <a:lnSpc>
                <a:spcPts val="7619"/>
              </a:lnSpc>
            </a:pPr>
            <a:r>
              <a:rPr lang="en-US" sz="5999" b="1">
                <a:solidFill>
                  <a:srgbClr val="0E2F5F"/>
                </a:solidFill>
                <a:latin typeface="Barlow Condensed Heavy"/>
                <a:ea typeface="Barlow Condensed Heavy"/>
                <a:cs typeface="Barlow Condensed Heavy"/>
                <a:sym typeface="Barlow Condensed Heavy"/>
              </a:rPr>
              <a:t>Bộ Nhớ Ảo Là Gì?</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42054" y="2153828"/>
            <a:ext cx="665701" cy="665701"/>
          </a:xfrm>
          <a:custGeom>
            <a:avLst/>
            <a:gdLst/>
            <a:ahLst/>
            <a:cxnLst/>
            <a:rect l="l" t="t" r="r" b="b"/>
            <a:pathLst>
              <a:path w="665701" h="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642054" y="3562479"/>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2367814" y="-1205189"/>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7361675" y="1028700"/>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145955" y="2624357"/>
            <a:ext cx="7821838" cy="5836545"/>
          </a:xfrm>
          <a:custGeom>
            <a:avLst/>
            <a:gdLst/>
            <a:ahLst/>
            <a:cxnLst/>
            <a:rect l="l" t="t" r="r" b="b"/>
            <a:pathLst>
              <a:path w="7821838" h="5836545">
                <a:moveTo>
                  <a:pt x="0" y="0"/>
                </a:moveTo>
                <a:lnTo>
                  <a:pt x="7821837" y="0"/>
                </a:lnTo>
                <a:lnTo>
                  <a:pt x="7821837" y="5836545"/>
                </a:lnTo>
                <a:lnTo>
                  <a:pt x="0" y="5836545"/>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980548" y="1439426"/>
            <a:ext cx="5215959" cy="1435475"/>
          </a:xfrm>
          <a:prstGeom prst="rect">
            <a:avLst/>
          </a:prstGeom>
        </p:spPr>
        <p:txBody>
          <a:bodyPr lIns="0" tIns="0" rIns="0" bIns="0" rtlCol="0" anchor="t">
            <a:spAutoFit/>
          </a:bodyPr>
          <a:lstStyle/>
          <a:p>
            <a:pPr algn="l">
              <a:lnSpc>
                <a:spcPts val="5389"/>
              </a:lnSpc>
            </a:pPr>
            <a:r>
              <a:rPr lang="en-US" sz="4243" b="1">
                <a:solidFill>
                  <a:srgbClr val="0E2F5F"/>
                </a:solidFill>
                <a:latin typeface="Akzidenz-Grotesk Bold"/>
                <a:ea typeface="Akzidenz-Grotesk Bold"/>
                <a:cs typeface="Akzidenz-Grotesk Bold"/>
                <a:sym typeface="Akzidenz-Grotesk Bold"/>
              </a:rPr>
              <a:t> Phân mảnh bộ nhớ</a:t>
            </a:r>
          </a:p>
          <a:p>
            <a:pPr marL="0" lvl="0" indent="0" algn="l">
              <a:lnSpc>
                <a:spcPts val="5389"/>
              </a:lnSpc>
              <a:spcBef>
                <a:spcPct val="0"/>
              </a:spcBef>
            </a:pPr>
            <a:endParaRPr lang="en-US" sz="4243" b="1">
              <a:solidFill>
                <a:srgbClr val="0E2F5F"/>
              </a:solidFill>
              <a:latin typeface="Akzidenz-Grotesk Bold"/>
              <a:ea typeface="Akzidenz-Grotesk Bold"/>
              <a:cs typeface="Akzidenz-Grotesk Bold"/>
              <a:sym typeface="Akzidenz-Grotesk Bold"/>
            </a:endParaRPr>
          </a:p>
        </p:txBody>
      </p:sp>
      <p:sp>
        <p:nvSpPr>
          <p:cNvPr id="8" name="TextBox 8"/>
          <p:cNvSpPr txBox="1"/>
          <p:nvPr/>
        </p:nvSpPr>
        <p:spPr>
          <a:xfrm>
            <a:off x="9502344" y="3195182"/>
            <a:ext cx="2459882" cy="372644"/>
          </a:xfrm>
          <a:prstGeom prst="rect">
            <a:avLst/>
          </a:prstGeom>
        </p:spPr>
        <p:txBody>
          <a:bodyPr lIns="0" tIns="0" rIns="0" bIns="0" rtlCol="0" anchor="t">
            <a:spAutoFit/>
          </a:bodyPr>
          <a:lstStyle/>
          <a:p>
            <a:pPr algn="ctr">
              <a:lnSpc>
                <a:spcPts val="3080"/>
              </a:lnSpc>
            </a:pPr>
            <a:r>
              <a:rPr lang="en-US" sz="2200" b="1">
                <a:solidFill>
                  <a:srgbClr val="FFFFFF"/>
                </a:solidFill>
                <a:latin typeface="Aileron Ultra-Bold"/>
                <a:ea typeface="Aileron Ultra-Bold"/>
                <a:cs typeface="Aileron Ultra-Bold"/>
                <a:sym typeface="Aileron Ultra-Bold"/>
              </a:rPr>
              <a:t>Sea Level Rise</a:t>
            </a:r>
          </a:p>
        </p:txBody>
      </p:sp>
      <p:sp>
        <p:nvSpPr>
          <p:cNvPr id="9" name="TextBox 9"/>
          <p:cNvSpPr txBox="1"/>
          <p:nvPr/>
        </p:nvSpPr>
        <p:spPr>
          <a:xfrm>
            <a:off x="799987" y="5475954"/>
            <a:ext cx="7174918" cy="2657474"/>
          </a:xfrm>
          <a:prstGeom prst="rect">
            <a:avLst/>
          </a:prstGeom>
        </p:spPr>
        <p:txBody>
          <a:bodyPr lIns="0" tIns="0" rIns="0" bIns="0" rtlCol="0" anchor="t">
            <a:spAutoFit/>
          </a:bodyPr>
          <a:lstStyle/>
          <a:p>
            <a:pPr marL="647711" lvl="1" indent="-323856" algn="just">
              <a:lnSpc>
                <a:spcPts val="4200"/>
              </a:lnSpc>
              <a:spcBef>
                <a:spcPct val="0"/>
              </a:spcBef>
              <a:buFont typeface="Arial"/>
              <a:buChar char="•"/>
            </a:pPr>
            <a:r>
              <a:rPr lang="en-US" sz="3000" b="1">
                <a:solidFill>
                  <a:srgbClr val="0E2F5F"/>
                </a:solidFill>
                <a:latin typeface="Aileron Bold"/>
                <a:ea typeface="Aileron Bold"/>
                <a:cs typeface="Aileron Bold"/>
                <a:sym typeface="Aileron Bold"/>
              </a:rPr>
              <a:t>Phân mảnh bên ngoài: Xảy ra khi bộ nhớ bị chia thành các khối nhỏ không liên tiếp, gây khó khăn cho việc cấp phát các khối lớn.</a:t>
            </a:r>
          </a:p>
          <a:p>
            <a:pPr algn="just">
              <a:lnSpc>
                <a:spcPts val="4200"/>
              </a:lnSpc>
              <a:spcBef>
                <a:spcPct val="0"/>
              </a:spcBef>
            </a:pPr>
            <a:endParaRPr lang="en-US" sz="3000" b="1">
              <a:solidFill>
                <a:srgbClr val="0E2F5F"/>
              </a:solidFill>
              <a:latin typeface="Aileron Bold"/>
              <a:ea typeface="Aileron Bold"/>
              <a:cs typeface="Aileron Bold"/>
              <a:sym typeface="Aileron Bold"/>
            </a:endParaRPr>
          </a:p>
        </p:txBody>
      </p:sp>
      <p:sp>
        <p:nvSpPr>
          <p:cNvPr id="10" name="TextBox 10"/>
          <p:cNvSpPr txBox="1"/>
          <p:nvPr/>
        </p:nvSpPr>
        <p:spPr>
          <a:xfrm>
            <a:off x="980548" y="2948026"/>
            <a:ext cx="5823306" cy="21240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b="1">
                <a:solidFill>
                  <a:srgbClr val="0E2F5F"/>
                </a:solidFill>
                <a:latin typeface="Aileron Bold"/>
                <a:ea typeface="Aileron Bold"/>
                <a:cs typeface="Aileron Bold"/>
                <a:sym typeface="Aileron Bold"/>
              </a:rPr>
              <a:t>Phân mảnh bên trong: Xảy ra khi kích thước khối bộ nhớ lớn hơn yêu cầu, gây lãng phí.</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751637"/>
            <a:ext cx="11537002" cy="3190875"/>
          </a:xfrm>
          <a:prstGeom prst="rect">
            <a:avLst/>
          </a:prstGeom>
        </p:spPr>
        <p:txBody>
          <a:bodyPr lIns="0" tIns="0" rIns="0" bIns="0" rtlCol="0" anchor="t">
            <a:spAutoFit/>
          </a:bodyPr>
          <a:lstStyle/>
          <a:p>
            <a:pPr marL="647700" lvl="1" indent="-323850" algn="just">
              <a:lnSpc>
                <a:spcPts val="4200"/>
              </a:lnSpc>
              <a:buFont typeface="Arial"/>
              <a:buChar char="•"/>
            </a:pPr>
            <a:r>
              <a:rPr lang="en-US" sz="3000" b="1">
                <a:solidFill>
                  <a:srgbClr val="0E2F5F"/>
                </a:solidFill>
                <a:latin typeface="Aileron Bold"/>
                <a:ea typeface="Aileron Bold"/>
                <a:cs typeface="Aileron Bold"/>
                <a:sym typeface="Aileron Bold"/>
              </a:rPr>
              <a:t>Kernel cần quản lý bộ nhớ để tránh rò rỉ bộ nhớ và xâm nhập trái phép từ tiến trình người dùng.</a:t>
            </a:r>
          </a:p>
          <a:p>
            <a:pPr algn="just">
              <a:lnSpc>
                <a:spcPts val="4200"/>
              </a:lnSpc>
            </a:pPr>
            <a:endParaRPr lang="en-US" sz="3000" b="1">
              <a:solidFill>
                <a:srgbClr val="0E2F5F"/>
              </a:solidFill>
              <a:latin typeface="Aileron Bold"/>
              <a:ea typeface="Aileron Bold"/>
              <a:cs typeface="Aileron Bold"/>
              <a:sym typeface="Aileron Bold"/>
            </a:endParaRPr>
          </a:p>
          <a:p>
            <a:pPr marL="647700" lvl="1" indent="-323850" algn="just">
              <a:lnSpc>
                <a:spcPts val="4200"/>
              </a:lnSpc>
              <a:buFont typeface="Arial"/>
              <a:buChar char="•"/>
            </a:pPr>
            <a:r>
              <a:rPr lang="en-US" sz="3000" b="1">
                <a:solidFill>
                  <a:srgbClr val="0E2F5F"/>
                </a:solidFill>
                <a:latin typeface="Aileron Bold"/>
                <a:ea typeface="Aileron Bold"/>
                <a:cs typeface="Aileron Bold"/>
                <a:sym typeface="Aileron Bold"/>
              </a:rPr>
              <a:t>Công cụ như kmemleak giúp phát hiện rò rỉ bộ nhớ và các lỗi liên quan.</a:t>
            </a:r>
          </a:p>
          <a:p>
            <a:pPr algn="just">
              <a:lnSpc>
                <a:spcPts val="4200"/>
              </a:lnSpc>
              <a:spcBef>
                <a:spcPct val="0"/>
              </a:spcBef>
            </a:pPr>
            <a:endParaRPr lang="en-US" sz="3000" b="1">
              <a:solidFill>
                <a:srgbClr val="0E2F5F"/>
              </a:solidFill>
              <a:latin typeface="Aileron Bold"/>
              <a:ea typeface="Aileron Bold"/>
              <a:cs typeface="Aileron Bold"/>
              <a:sym typeface="Aileron Bold"/>
            </a:endParaRPr>
          </a:p>
        </p:txBody>
      </p:sp>
      <p:sp>
        <p:nvSpPr>
          <p:cNvPr id="3" name="TextBox 3"/>
          <p:cNvSpPr txBox="1"/>
          <p:nvPr/>
        </p:nvSpPr>
        <p:spPr>
          <a:xfrm>
            <a:off x="4155544" y="5412322"/>
            <a:ext cx="5150148" cy="712469"/>
          </a:xfrm>
          <a:prstGeom prst="rect">
            <a:avLst/>
          </a:prstGeom>
        </p:spPr>
        <p:txBody>
          <a:bodyPr lIns="0" tIns="0" rIns="0" bIns="0" rtlCol="0" anchor="t">
            <a:spAutoFit/>
          </a:bodyPr>
          <a:lstStyle/>
          <a:p>
            <a:pPr algn="ctr">
              <a:lnSpc>
                <a:spcPts val="5180"/>
              </a:lnSpc>
              <a:spcBef>
                <a:spcPct val="0"/>
              </a:spcBef>
            </a:pPr>
            <a:r>
              <a:rPr lang="en-US" sz="3700" b="1">
                <a:solidFill>
                  <a:srgbClr val="0E2F5F"/>
                </a:solidFill>
                <a:latin typeface="Akzidenz-Grotesk Bold"/>
                <a:ea typeface="Akzidenz-Grotesk Bold"/>
                <a:cs typeface="Akzidenz-Grotesk Bold"/>
                <a:sym typeface="Akzidenz-Grotesk Bold"/>
              </a:rPr>
              <a:t> Bảo mật và lỗi bộ nhớ</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E2F5F"/>
                </a:solidFill>
                <a:latin typeface="Canva Sans"/>
                <a:ea typeface="Canva Sans"/>
                <a:cs typeface="Canva Sans"/>
                <a:sym typeface="Canva Sans"/>
              </a:rPr>
              <a:t>31</a:t>
            </a:r>
          </a:p>
        </p:txBody>
      </p:sp>
      <p:sp>
        <p:nvSpPr>
          <p:cNvPr id="5" name="TextBox 5"/>
          <p:cNvSpPr txBox="1"/>
          <p:nvPr/>
        </p:nvSpPr>
        <p:spPr>
          <a:xfrm>
            <a:off x="3147224" y="1300395"/>
            <a:ext cx="6843405" cy="652907"/>
          </a:xfrm>
          <a:prstGeom prst="rect">
            <a:avLst/>
          </a:prstGeom>
        </p:spPr>
        <p:txBody>
          <a:bodyPr lIns="0" tIns="0" rIns="0" bIns="0" rtlCol="0" anchor="t">
            <a:spAutoFit/>
          </a:bodyPr>
          <a:lstStyle/>
          <a:p>
            <a:pPr marL="0" lvl="0" indent="0" algn="l">
              <a:lnSpc>
                <a:spcPts val="4698"/>
              </a:lnSpc>
              <a:spcBef>
                <a:spcPct val="0"/>
              </a:spcBef>
            </a:pPr>
            <a:r>
              <a:rPr lang="en-US" sz="3699" b="1">
                <a:solidFill>
                  <a:srgbClr val="0E2F5F"/>
                </a:solidFill>
                <a:latin typeface="Akzidenz-Grotesk Heavy"/>
                <a:ea typeface="Akzidenz-Grotesk Heavy"/>
                <a:cs typeface="Akzidenz-Grotesk Heavy"/>
                <a:sym typeface="Akzidenz-Grotesk Heavy"/>
              </a:rPr>
              <a:t>Đồng bộ hóa trong cấp phát</a:t>
            </a:r>
          </a:p>
        </p:txBody>
      </p:sp>
      <p:sp>
        <p:nvSpPr>
          <p:cNvPr id="6" name="TextBox 6"/>
          <p:cNvSpPr txBox="1"/>
          <p:nvPr/>
        </p:nvSpPr>
        <p:spPr>
          <a:xfrm>
            <a:off x="895533" y="2485608"/>
            <a:ext cx="11670170" cy="3069589"/>
          </a:xfrm>
          <a:prstGeom prst="rect">
            <a:avLst/>
          </a:prstGeom>
        </p:spPr>
        <p:txBody>
          <a:bodyPr lIns="0" tIns="0" rIns="0" bIns="0" rtlCol="0" anchor="t">
            <a:spAutoFit/>
          </a:bodyPr>
          <a:lstStyle/>
          <a:p>
            <a:pPr marL="626122" lvl="1" indent="-313061" algn="just">
              <a:lnSpc>
                <a:spcPts val="4060"/>
              </a:lnSpc>
              <a:buFont typeface="Arial"/>
              <a:buChar char="•"/>
            </a:pPr>
            <a:r>
              <a:rPr lang="en-US" sz="2900" b="1">
                <a:solidFill>
                  <a:srgbClr val="0E2F5F"/>
                </a:solidFill>
                <a:latin typeface="Aileron Bold"/>
                <a:ea typeface="Aileron Bold"/>
                <a:cs typeface="Aileron Bold"/>
                <a:sym typeface="Aileron Bold"/>
              </a:rPr>
              <a:t>Memory Compaction: Kernel di chuyển dữ liệu để tạo vùng bộ nhớ liên tục lớn hơn, giảm phân mảnh.</a:t>
            </a:r>
          </a:p>
          <a:p>
            <a:pPr algn="just">
              <a:lnSpc>
                <a:spcPts val="4060"/>
              </a:lnSpc>
            </a:pPr>
            <a:endParaRPr lang="en-US" sz="2900" b="1">
              <a:solidFill>
                <a:srgbClr val="0E2F5F"/>
              </a:solidFill>
              <a:latin typeface="Aileron Bold"/>
              <a:ea typeface="Aileron Bold"/>
              <a:cs typeface="Aileron Bold"/>
              <a:sym typeface="Aileron Bold"/>
            </a:endParaRPr>
          </a:p>
          <a:p>
            <a:pPr marL="626122" lvl="1" indent="-313061" algn="just">
              <a:lnSpc>
                <a:spcPts val="4060"/>
              </a:lnSpc>
              <a:buFont typeface="Arial"/>
              <a:buChar char="•"/>
            </a:pPr>
            <a:r>
              <a:rPr lang="en-US" sz="2900" b="1">
                <a:solidFill>
                  <a:srgbClr val="0E2F5F"/>
                </a:solidFill>
                <a:latin typeface="Aileron Bold"/>
                <a:ea typeface="Aileron Bold"/>
                <a:cs typeface="Aileron Bold"/>
                <a:sym typeface="Aileron Bold"/>
              </a:rPr>
              <a:t>Lazy Allocation: Chỉ cấp phát bộ nhớ khi cần, giúp tiết kiệm tài nguyên và tránh lãng phí.</a:t>
            </a:r>
          </a:p>
          <a:p>
            <a:pPr algn="just">
              <a:lnSpc>
                <a:spcPts val="4060"/>
              </a:lnSpc>
              <a:spcBef>
                <a:spcPct val="0"/>
              </a:spcBef>
            </a:pPr>
            <a:endParaRPr lang="en-US" sz="2900" b="1">
              <a:solidFill>
                <a:srgbClr val="0E2F5F"/>
              </a:solidFill>
              <a:latin typeface="Aileron Bold"/>
              <a:ea typeface="Aileron Bold"/>
              <a:cs typeface="Aileron Bold"/>
              <a:sym typeface="Aileron Bold"/>
            </a:endParaRPr>
          </a:p>
        </p:txBody>
      </p:sp>
      <p:sp>
        <p:nvSpPr>
          <p:cNvPr id="7" name="Freeform 7"/>
          <p:cNvSpPr/>
          <p:nvPr/>
        </p:nvSpPr>
        <p:spPr>
          <a:xfrm>
            <a:off x="13229354" y="-412014"/>
            <a:ext cx="5058646" cy="10699014"/>
          </a:xfrm>
          <a:custGeom>
            <a:avLst/>
            <a:gdLst/>
            <a:ahLst/>
            <a:cxnLst/>
            <a:rect l="l" t="t" r="r" b="b"/>
            <a:pathLst>
              <a:path w="5058646" h="10699014">
                <a:moveTo>
                  <a:pt x="0" y="0"/>
                </a:moveTo>
                <a:lnTo>
                  <a:pt x="5058646" y="0"/>
                </a:lnTo>
                <a:lnTo>
                  <a:pt x="5058646" y="10699014"/>
                </a:lnTo>
                <a:lnTo>
                  <a:pt x="0" y="10699014"/>
                </a:lnTo>
                <a:lnTo>
                  <a:pt x="0" y="0"/>
                </a:lnTo>
                <a:close/>
              </a:path>
            </a:pathLst>
          </a:custGeom>
          <a:blipFill>
            <a:blip r:embed="rId2"/>
            <a:stretch>
              <a:fillRect l="-87998" r="-129250"/>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817" y="2782372"/>
            <a:ext cx="3353620" cy="5894830"/>
            <a:chOff x="0" y="0"/>
            <a:chExt cx="883258" cy="1552548"/>
          </a:xfrm>
        </p:grpSpPr>
        <p:sp>
          <p:nvSpPr>
            <p:cNvPr id="3" name="Freeform 3"/>
            <p:cNvSpPr/>
            <p:nvPr/>
          </p:nvSpPr>
          <p:spPr>
            <a:xfrm>
              <a:off x="0" y="0"/>
              <a:ext cx="883258" cy="1552548"/>
            </a:xfrm>
            <a:custGeom>
              <a:avLst/>
              <a:gdLst/>
              <a:ahLst/>
              <a:cxnLst/>
              <a:rect l="l" t="t" r="r" b="b"/>
              <a:pathLst>
                <a:path w="883258" h="155254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txBody>
            <a:bodyPr/>
            <a:lstStyle/>
            <a:p>
              <a:endParaRPr lang="en-US"/>
            </a:p>
          </p:txBody>
        </p:sp>
        <p:sp>
          <p:nvSpPr>
            <p:cNvPr id="4" name="TextBox 4"/>
            <p:cNvSpPr txBox="1"/>
            <p:nvPr/>
          </p:nvSpPr>
          <p:spPr>
            <a:xfrm>
              <a:off x="0" y="-47625"/>
              <a:ext cx="883258" cy="160017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5" name="Freeform 5"/>
          <p:cNvSpPr/>
          <p:nvPr/>
        </p:nvSpPr>
        <p:spPr>
          <a:xfrm>
            <a:off x="4044420" y="-1848214"/>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396943" y="1028700"/>
            <a:ext cx="647477" cy="647477"/>
          </a:xfrm>
          <a:custGeom>
            <a:avLst/>
            <a:gdLst/>
            <a:ahLst/>
            <a:cxnLst/>
            <a:rect l="l" t="t" r="r" b="b"/>
            <a:pathLst>
              <a:path w="647477" h="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514543" y="5597252"/>
            <a:ext cx="4888520" cy="4590320"/>
          </a:xfrm>
          <a:custGeom>
            <a:avLst/>
            <a:gdLst/>
            <a:ahLst/>
            <a:cxnLst/>
            <a:rect l="l" t="t" r="r" b="b"/>
            <a:pathLst>
              <a:path w="4888520" h="4590320">
                <a:moveTo>
                  <a:pt x="0" y="0"/>
                </a:moveTo>
                <a:lnTo>
                  <a:pt x="4888520" y="0"/>
                </a:lnTo>
                <a:lnTo>
                  <a:pt x="4888520" y="4590320"/>
                </a:lnTo>
                <a:lnTo>
                  <a:pt x="0" y="45903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5059971" y="809402"/>
            <a:ext cx="11925499" cy="866775"/>
          </a:xfrm>
          <a:prstGeom prst="rect">
            <a:avLst/>
          </a:prstGeom>
        </p:spPr>
        <p:txBody>
          <a:bodyPr lIns="0" tIns="0" rIns="0" bIns="0" rtlCol="0" anchor="t">
            <a:spAutoFit/>
          </a:bodyPr>
          <a:lstStyle/>
          <a:p>
            <a:pPr algn="ctr">
              <a:lnSpc>
                <a:spcPts val="6300"/>
              </a:lnSpc>
              <a:spcBef>
                <a:spcPct val="0"/>
              </a:spcBef>
            </a:pPr>
            <a:r>
              <a:rPr lang="en-US" sz="4500" b="1">
                <a:solidFill>
                  <a:srgbClr val="0E2F5F"/>
                </a:solidFill>
                <a:latin typeface="Akzidenz-Grotesk Bold"/>
                <a:ea typeface="Akzidenz-Grotesk Bold"/>
                <a:cs typeface="Akzidenz-Grotesk Bold"/>
                <a:sym typeface="Akzidenz-Grotesk Bold"/>
              </a:rPr>
              <a:t>3. Các Chiến Lược Phân Bổ Bộ Nhớ Kernel:</a:t>
            </a:r>
          </a:p>
        </p:txBody>
      </p:sp>
      <p:sp>
        <p:nvSpPr>
          <p:cNvPr id="9" name="TextBox 9"/>
          <p:cNvSpPr txBox="1"/>
          <p:nvPr/>
        </p:nvSpPr>
        <p:spPr>
          <a:xfrm>
            <a:off x="5683827" y="2437131"/>
            <a:ext cx="10677788" cy="6646543"/>
          </a:xfrm>
          <a:prstGeom prst="rect">
            <a:avLst/>
          </a:prstGeom>
        </p:spPr>
        <p:txBody>
          <a:bodyPr lIns="0" tIns="0" rIns="0" bIns="0" rtlCol="0" anchor="t">
            <a:spAutoFit/>
          </a:bodyPr>
          <a:lstStyle/>
          <a:p>
            <a:pPr marL="582943" lvl="1" indent="-291471" algn="just">
              <a:lnSpc>
                <a:spcPts val="3780"/>
              </a:lnSpc>
              <a:buFont typeface="Arial"/>
              <a:buChar char="•"/>
            </a:pPr>
            <a:r>
              <a:rPr lang="en-US" sz="2700" b="1">
                <a:solidFill>
                  <a:srgbClr val="0E2F5F"/>
                </a:solidFill>
                <a:latin typeface="Aileron Bold"/>
                <a:ea typeface="Aileron Bold"/>
                <a:cs typeface="Aileron Bold"/>
                <a:sym typeface="Aileron Bold"/>
              </a:rPr>
              <a:t>Phân bổ tĩnh  (Static Allocation): Cấp phát bộ nhớ cố định khi hệ thống khởi động. </a:t>
            </a:r>
          </a:p>
          <a:p>
            <a:pPr algn="just">
              <a:lnSpc>
                <a:spcPts val="3780"/>
              </a:lnSpc>
            </a:pPr>
            <a:endParaRPr lang="en-US" sz="2700" b="1">
              <a:solidFill>
                <a:srgbClr val="0E2F5F"/>
              </a:solidFill>
              <a:latin typeface="Aileron Bold"/>
              <a:ea typeface="Aileron Bold"/>
              <a:cs typeface="Aileron Bold"/>
              <a:sym typeface="Aileron Bold"/>
            </a:endParaRPr>
          </a:p>
          <a:p>
            <a:pPr marL="582943" lvl="1" indent="-291471" algn="just">
              <a:lnSpc>
                <a:spcPts val="3780"/>
              </a:lnSpc>
              <a:buFont typeface="Arial"/>
              <a:buChar char="•"/>
            </a:pPr>
            <a:r>
              <a:rPr lang="en-US" sz="2700" b="1">
                <a:solidFill>
                  <a:srgbClr val="0E2F5F"/>
                </a:solidFill>
                <a:latin typeface="Aileron Bold"/>
                <a:ea typeface="Aileron Bold"/>
                <a:cs typeface="Aileron Bold"/>
                <a:sym typeface="Aileron Bold"/>
              </a:rPr>
              <a:t>Phân bổ động (Dynamic Allocation): Cấp phát bộ nhớ theo yêu cầu trong thời gian chạy. </a:t>
            </a:r>
          </a:p>
          <a:p>
            <a:pPr algn="just">
              <a:lnSpc>
                <a:spcPts val="3780"/>
              </a:lnSpc>
            </a:pPr>
            <a:endParaRPr lang="en-US" sz="2700" b="1">
              <a:solidFill>
                <a:srgbClr val="0E2F5F"/>
              </a:solidFill>
              <a:latin typeface="Aileron Bold"/>
              <a:ea typeface="Aileron Bold"/>
              <a:cs typeface="Aileron Bold"/>
              <a:sym typeface="Aileron Bold"/>
            </a:endParaRPr>
          </a:p>
          <a:p>
            <a:pPr marL="582943" lvl="1" indent="-291471" algn="just">
              <a:lnSpc>
                <a:spcPts val="3780"/>
              </a:lnSpc>
              <a:buFont typeface="Arial"/>
              <a:buChar char="•"/>
            </a:pPr>
            <a:r>
              <a:rPr lang="en-US" sz="2700" b="1">
                <a:solidFill>
                  <a:srgbClr val="0E2F5F"/>
                </a:solidFill>
                <a:latin typeface="Aileron Bold"/>
                <a:ea typeface="Aileron Bold"/>
                <a:cs typeface="Aileron Bold"/>
                <a:sym typeface="Aileron Bold"/>
              </a:rPr>
              <a:t>kmalloc: Cấp phát bộ nhớ liên tục cho các khối nhỏ và trung bình. </a:t>
            </a:r>
          </a:p>
          <a:p>
            <a:pPr algn="just">
              <a:lnSpc>
                <a:spcPts val="3780"/>
              </a:lnSpc>
            </a:pPr>
            <a:endParaRPr lang="en-US" sz="2700" b="1">
              <a:solidFill>
                <a:srgbClr val="0E2F5F"/>
              </a:solidFill>
              <a:latin typeface="Aileron Bold"/>
              <a:ea typeface="Aileron Bold"/>
              <a:cs typeface="Aileron Bold"/>
              <a:sym typeface="Aileron Bold"/>
            </a:endParaRPr>
          </a:p>
          <a:p>
            <a:pPr marL="582943" lvl="1" indent="-291471" algn="just">
              <a:lnSpc>
                <a:spcPts val="3780"/>
              </a:lnSpc>
              <a:buFont typeface="Arial"/>
              <a:buChar char="•"/>
            </a:pPr>
            <a:r>
              <a:rPr lang="en-US" sz="2700" b="1">
                <a:solidFill>
                  <a:srgbClr val="0E2F5F"/>
                </a:solidFill>
                <a:latin typeface="Aileron Bold"/>
                <a:ea typeface="Aileron Bold"/>
                <a:cs typeface="Aileron Bold"/>
                <a:sym typeface="Aileron Bold"/>
              </a:rPr>
              <a:t>Slab Allocator: Quản lý bộ nhớ cho các đối tượng có kích thước cố định.</a:t>
            </a:r>
          </a:p>
          <a:p>
            <a:pPr algn="just">
              <a:lnSpc>
                <a:spcPts val="3780"/>
              </a:lnSpc>
            </a:pPr>
            <a:endParaRPr lang="en-US" sz="2700" b="1">
              <a:solidFill>
                <a:srgbClr val="0E2F5F"/>
              </a:solidFill>
              <a:latin typeface="Aileron Bold"/>
              <a:ea typeface="Aileron Bold"/>
              <a:cs typeface="Aileron Bold"/>
              <a:sym typeface="Aileron Bold"/>
            </a:endParaRPr>
          </a:p>
          <a:p>
            <a:pPr marL="582943" lvl="1" indent="-291471" algn="just">
              <a:lnSpc>
                <a:spcPts val="3780"/>
              </a:lnSpc>
              <a:spcBef>
                <a:spcPct val="0"/>
              </a:spcBef>
              <a:buFont typeface="Arial"/>
              <a:buChar char="•"/>
            </a:pPr>
            <a:r>
              <a:rPr lang="en-US" sz="2700" b="1">
                <a:solidFill>
                  <a:srgbClr val="0E2F5F"/>
                </a:solidFill>
                <a:latin typeface="Aileron Bold"/>
                <a:ea typeface="Aileron Bold"/>
                <a:cs typeface="Aileron Bold"/>
                <a:sym typeface="Aileron Bold"/>
              </a:rPr>
              <a:t> Per-CPU Allocator: Cấp phát bộ nhớ riêng cho từng CPU.</a:t>
            </a:r>
          </a:p>
          <a:p>
            <a:pPr algn="just">
              <a:lnSpc>
                <a:spcPts val="3780"/>
              </a:lnSpc>
              <a:spcBef>
                <a:spcPct val="0"/>
              </a:spcBef>
            </a:pPr>
            <a:endParaRPr lang="en-US" sz="2700" b="1">
              <a:solidFill>
                <a:srgbClr val="0E2F5F"/>
              </a:solidFill>
              <a:latin typeface="Aileron Bold"/>
              <a:ea typeface="Aileron Bold"/>
              <a:cs typeface="Aileron Bold"/>
              <a:sym typeface="Aileron Bold"/>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E2F5F"/>
                </a:solidFill>
                <a:latin typeface="Canva Sans"/>
                <a:ea typeface="Canva Sans"/>
                <a:cs typeface="Canva Sans"/>
                <a:sym typeface="Canva Sans"/>
              </a:rPr>
              <a:t>32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5330" y="6320647"/>
            <a:ext cx="12960534" cy="0"/>
          </a:xfrm>
          <a:prstGeom prst="line">
            <a:avLst/>
          </a:prstGeom>
          <a:ln w="38100" cap="flat">
            <a:solidFill>
              <a:srgbClr val="5188CC"/>
            </a:solidFill>
            <a:prstDash val="solid"/>
            <a:headEnd type="none" w="sm" len="sm"/>
            <a:tailEnd type="none" w="sm" len="sm"/>
          </a:ln>
        </p:spPr>
        <p:txBody>
          <a:bodyPr/>
          <a:lstStyle/>
          <a:p>
            <a:endParaRPr lang="en-US"/>
          </a:p>
        </p:txBody>
      </p:sp>
      <p:grpSp>
        <p:nvGrpSpPr>
          <p:cNvPr id="3" name="Group 3"/>
          <p:cNvGrpSpPr/>
          <p:nvPr/>
        </p:nvGrpSpPr>
        <p:grpSpPr>
          <a:xfrm>
            <a:off x="1520119" y="495383"/>
            <a:ext cx="890951" cy="89095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5524937" y="5448745"/>
            <a:ext cx="890951" cy="89095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269537" y="8668973"/>
            <a:ext cx="890951" cy="89095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rot="5400000">
            <a:off x="1770701" y="745965"/>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5400000">
            <a:off x="5775518" y="5699327"/>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rot="5400000">
            <a:off x="1520119" y="8919555"/>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6166857" y="9379578"/>
            <a:ext cx="1226460" cy="379088"/>
          </a:xfrm>
          <a:custGeom>
            <a:avLst/>
            <a:gdLst/>
            <a:ahLst/>
            <a:cxnLst/>
            <a:rect l="l" t="t" r="r" b="b"/>
            <a:pathLst>
              <a:path w="1226460" h="379088">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15884792" y="185019"/>
            <a:ext cx="2372051" cy="2402630"/>
          </a:xfrm>
          <a:custGeom>
            <a:avLst/>
            <a:gdLst/>
            <a:ahLst/>
            <a:cxnLst/>
            <a:rect l="l" t="t" r="r" b="b"/>
            <a:pathLst>
              <a:path w="2372051" h="2402630">
                <a:moveTo>
                  <a:pt x="0" y="0"/>
                </a:moveTo>
                <a:lnTo>
                  <a:pt x="2372050" y="0"/>
                </a:lnTo>
                <a:lnTo>
                  <a:pt x="2372050" y="2402630"/>
                </a:lnTo>
                <a:lnTo>
                  <a:pt x="0" y="2402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E2F5F"/>
                </a:solidFill>
                <a:latin typeface="Canva Sans"/>
                <a:ea typeface="Canva Sans"/>
                <a:cs typeface="Canva Sans"/>
                <a:sym typeface="Canva Sans"/>
              </a:rPr>
              <a:t>33</a:t>
            </a:r>
          </a:p>
        </p:txBody>
      </p:sp>
      <p:sp>
        <p:nvSpPr>
          <p:cNvPr id="20" name="TextBox 20"/>
          <p:cNvSpPr txBox="1"/>
          <p:nvPr/>
        </p:nvSpPr>
        <p:spPr>
          <a:xfrm>
            <a:off x="1443186" y="2435249"/>
            <a:ext cx="3417555" cy="3458972"/>
          </a:xfrm>
          <a:prstGeom prst="rect">
            <a:avLst/>
          </a:prstGeom>
        </p:spPr>
        <p:txBody>
          <a:bodyPr lIns="0" tIns="0" rIns="0" bIns="0" rtlCol="0" anchor="t">
            <a:spAutoFit/>
          </a:bodyPr>
          <a:lstStyle/>
          <a:p>
            <a:pPr marL="0" lvl="0" indent="0" algn="l">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V.</a:t>
            </a:r>
            <a:r>
              <a:rPr lang="en-US" sz="5199" b="1" u="none" strike="noStrike">
                <a:solidFill>
                  <a:srgbClr val="0E2F5F"/>
                </a:solidFill>
                <a:latin typeface="Akzidenz-Grotesk Heavy"/>
                <a:ea typeface="Akzidenz-Grotesk Heavy"/>
                <a:cs typeface="Akzidenz-Grotesk Heavy"/>
                <a:sym typeface="Akzidenz-Grotesk Heavy"/>
              </a:rPr>
              <a:t> So Sánh Một Số Cách Phân Bổ</a:t>
            </a:r>
          </a:p>
        </p:txBody>
      </p:sp>
      <p:sp>
        <p:nvSpPr>
          <p:cNvPr id="21" name="Freeform 21"/>
          <p:cNvSpPr/>
          <p:nvPr/>
        </p:nvSpPr>
        <p:spPr>
          <a:xfrm>
            <a:off x="-1452784" y="6749272"/>
            <a:ext cx="7226546" cy="7226546"/>
          </a:xfrm>
          <a:custGeom>
            <a:avLst/>
            <a:gdLst/>
            <a:ahLst/>
            <a:cxnLst/>
            <a:rect l="l" t="t" r="r" b="b"/>
            <a:pathLst>
              <a:path w="7226546" h="7226546">
                <a:moveTo>
                  <a:pt x="0" y="0"/>
                </a:moveTo>
                <a:lnTo>
                  <a:pt x="7226546" y="0"/>
                </a:lnTo>
                <a:lnTo>
                  <a:pt x="7226546" y="7226546"/>
                </a:lnTo>
                <a:lnTo>
                  <a:pt x="0" y="7226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23" name="Table 22">
            <a:extLst>
              <a:ext uri="{FF2B5EF4-FFF2-40B4-BE49-F238E27FC236}">
                <a16:creationId xmlns:a16="http://schemas.microsoft.com/office/drawing/2014/main" id="{FB431A91-280C-FA4D-3AC6-7BDEB98447E7}"/>
              </a:ext>
            </a:extLst>
          </p:cNvPr>
          <p:cNvGraphicFramePr>
            <a:graphicFrameLocks noGrp="1"/>
          </p:cNvGraphicFramePr>
          <p:nvPr>
            <p:extLst>
              <p:ext uri="{D42A27DB-BD31-4B8C-83A1-F6EECF244321}">
                <p14:modId xmlns:p14="http://schemas.microsoft.com/office/powerpoint/2010/main" val="1865465677"/>
              </p:ext>
            </p:extLst>
          </p:nvPr>
        </p:nvGraphicFramePr>
        <p:xfrm>
          <a:off x="6934200" y="1794685"/>
          <a:ext cx="8950592" cy="7226547"/>
        </p:xfrm>
        <a:graphic>
          <a:graphicData uri="http://schemas.openxmlformats.org/drawingml/2006/table">
            <a:tbl>
              <a:tblPr firstRow="1" firstCol="1" bandRow="1">
                <a:tableStyleId>{5C22544A-7EE6-4342-B048-85BDC9FD1C3A}</a:tableStyleId>
              </a:tblPr>
              <a:tblGrid>
                <a:gridCol w="2237648">
                  <a:extLst>
                    <a:ext uri="{9D8B030D-6E8A-4147-A177-3AD203B41FA5}">
                      <a16:colId xmlns:a16="http://schemas.microsoft.com/office/drawing/2014/main" val="2550241057"/>
                    </a:ext>
                  </a:extLst>
                </a:gridCol>
                <a:gridCol w="2237648">
                  <a:extLst>
                    <a:ext uri="{9D8B030D-6E8A-4147-A177-3AD203B41FA5}">
                      <a16:colId xmlns:a16="http://schemas.microsoft.com/office/drawing/2014/main" val="2723676639"/>
                    </a:ext>
                  </a:extLst>
                </a:gridCol>
                <a:gridCol w="2237648">
                  <a:extLst>
                    <a:ext uri="{9D8B030D-6E8A-4147-A177-3AD203B41FA5}">
                      <a16:colId xmlns:a16="http://schemas.microsoft.com/office/drawing/2014/main" val="3817609989"/>
                    </a:ext>
                  </a:extLst>
                </a:gridCol>
                <a:gridCol w="2237648">
                  <a:extLst>
                    <a:ext uri="{9D8B030D-6E8A-4147-A177-3AD203B41FA5}">
                      <a16:colId xmlns:a16="http://schemas.microsoft.com/office/drawing/2014/main" val="4142049126"/>
                    </a:ext>
                  </a:extLst>
                </a:gridCol>
              </a:tblGrid>
              <a:tr h="327037">
                <a:tc>
                  <a:txBody>
                    <a:bodyPr/>
                    <a:lstStyle/>
                    <a:p>
                      <a:pPr algn="ctr">
                        <a:lnSpc>
                          <a:spcPct val="107000"/>
                        </a:lnSpc>
                        <a:spcAft>
                          <a:spcPts val="800"/>
                        </a:spcAft>
                        <a:buNone/>
                      </a:pPr>
                      <a:r>
                        <a:rPr lang="vi-VN" sz="1300" kern="100">
                          <a:effectLst/>
                        </a:rPr>
                        <a:t>Tiêu chí</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Theo tỷ lệ</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Cục bộ</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Toàn cục</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extLst>
                  <a:ext uri="{0D108BD9-81ED-4DB2-BD59-A6C34878D82A}">
                    <a16:rowId xmlns:a16="http://schemas.microsoft.com/office/drawing/2014/main" val="28296874"/>
                  </a:ext>
                </a:extLst>
              </a:tr>
              <a:tr h="1379902">
                <a:tc>
                  <a:txBody>
                    <a:bodyPr/>
                    <a:lstStyle/>
                    <a:p>
                      <a:pPr algn="ctr">
                        <a:lnSpc>
                          <a:spcPct val="107000"/>
                        </a:lnSpc>
                        <a:spcAft>
                          <a:spcPts val="800"/>
                        </a:spcAft>
                        <a:buNone/>
                      </a:pPr>
                      <a:r>
                        <a:rPr lang="vi-VN" sz="1300" kern="100">
                          <a:effectLst/>
                        </a:rPr>
                        <a:t>Khái niệm</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Dựa trên tỷ lệ yêu cầu hoặc mức sử dụng tài nguyên</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Phân bổ cho từng tiến trình cụ thể</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Quản lý tài nguyên ở mức toàn cục</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extLst>
                  <a:ext uri="{0D108BD9-81ED-4DB2-BD59-A6C34878D82A}">
                    <a16:rowId xmlns:a16="http://schemas.microsoft.com/office/drawing/2014/main" val="2121064568"/>
                  </a:ext>
                </a:extLst>
              </a:tr>
              <a:tr h="1379902">
                <a:tc>
                  <a:txBody>
                    <a:bodyPr/>
                    <a:lstStyle/>
                    <a:p>
                      <a:pPr algn="ctr">
                        <a:lnSpc>
                          <a:spcPct val="107000"/>
                        </a:lnSpc>
                        <a:spcAft>
                          <a:spcPts val="800"/>
                        </a:spcAft>
                        <a:buNone/>
                      </a:pPr>
                      <a:r>
                        <a:rPr lang="vi-VN" sz="1300" kern="100">
                          <a:effectLst/>
                        </a:rPr>
                        <a:t>Ưu điểm</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Tối ưu hóa sử dụng tài nguyên; linh hoạt điều chỉnh</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Bảo mật cao; quản lý dễ dàng</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Tối ưu hóa sử dụng tài nguyên; tính linh hoạt cao</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extLst>
                  <a:ext uri="{0D108BD9-81ED-4DB2-BD59-A6C34878D82A}">
                    <a16:rowId xmlns:a16="http://schemas.microsoft.com/office/drawing/2014/main" val="2349582045"/>
                  </a:ext>
                </a:extLst>
              </a:tr>
              <a:tr h="1379902">
                <a:tc>
                  <a:txBody>
                    <a:bodyPr/>
                    <a:lstStyle/>
                    <a:p>
                      <a:pPr algn="ctr">
                        <a:lnSpc>
                          <a:spcPct val="107000"/>
                        </a:lnSpc>
                        <a:spcAft>
                          <a:spcPts val="800"/>
                        </a:spcAft>
                        <a:buNone/>
                      </a:pPr>
                      <a:r>
                        <a:rPr lang="vi-VN" sz="1300" kern="100">
                          <a:effectLst/>
                        </a:rPr>
                        <a:t>Nhược điểm</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Khó khăn trong việc theo dõi và tính toán tỷ lệ chính xác</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Thiếu tính linh hoạt, có thể gây lãng phí tài nguyên</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Nguy cơ xung đột tài nguyên và bảo mật kém</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extLst>
                  <a:ext uri="{0D108BD9-81ED-4DB2-BD59-A6C34878D82A}">
                    <a16:rowId xmlns:a16="http://schemas.microsoft.com/office/drawing/2014/main" val="3660946685"/>
                  </a:ext>
                </a:extLst>
              </a:tr>
              <a:tr h="1379902">
                <a:tc>
                  <a:txBody>
                    <a:bodyPr/>
                    <a:lstStyle/>
                    <a:p>
                      <a:pPr algn="ctr">
                        <a:lnSpc>
                          <a:spcPct val="107000"/>
                        </a:lnSpc>
                        <a:spcAft>
                          <a:spcPts val="800"/>
                        </a:spcAft>
                        <a:buNone/>
                      </a:pPr>
                      <a:r>
                        <a:rPr lang="vi-VN" sz="1300" kern="100">
                          <a:effectLst/>
                        </a:rPr>
                        <a:t>Tính linh hoạt</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Rất linh hoạt; có thể điều chỉnh theo nhu cầu</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Ít linh hoạt, tài nguyên chỉ dành cho một tiến trình</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Rất linh hoạt, có thể điều chỉnh cho tất cả tiến trình</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extLst>
                  <a:ext uri="{0D108BD9-81ED-4DB2-BD59-A6C34878D82A}">
                    <a16:rowId xmlns:a16="http://schemas.microsoft.com/office/drawing/2014/main" val="1064493752"/>
                  </a:ext>
                </a:extLst>
              </a:tr>
              <a:tr h="1379902">
                <a:tc>
                  <a:txBody>
                    <a:bodyPr/>
                    <a:lstStyle/>
                    <a:p>
                      <a:pPr algn="ctr">
                        <a:lnSpc>
                          <a:spcPct val="107000"/>
                        </a:lnSpc>
                        <a:spcAft>
                          <a:spcPts val="800"/>
                        </a:spcAft>
                        <a:buNone/>
                      </a:pPr>
                      <a:r>
                        <a:rPr lang="vi-VN" sz="1300" kern="100">
                          <a:effectLst/>
                        </a:rPr>
                        <a:t>Quản lý tài nguyên</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Quản lý phức tạp do phải theo dõi tỷ lệ sử dụng</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a:effectLst/>
                        </a:rPr>
                        <a:t>Dễ quản lý cho từng tiến trình nhưng khó tổng hợp</a:t>
                      </a:r>
                      <a:endParaRPr lang="en-US" sz="1100" kern="10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tc>
                  <a:txBody>
                    <a:bodyPr/>
                    <a:lstStyle/>
                    <a:p>
                      <a:pPr algn="ctr">
                        <a:lnSpc>
                          <a:spcPct val="107000"/>
                        </a:lnSpc>
                        <a:spcAft>
                          <a:spcPts val="800"/>
                        </a:spcAft>
                        <a:buNone/>
                      </a:pPr>
                      <a:r>
                        <a:rPr lang="vi-VN" sz="1300" kern="100" dirty="0">
                          <a:effectLst/>
                        </a:rPr>
                        <a:t>Phức tạp trong quản lý và theo dõi tất cả tài nguyên</a:t>
                      </a:r>
                      <a:endParaRPr lang="en-US" sz="1100" kern="100" dirty="0">
                        <a:effectLst/>
                        <a:latin typeface="Arial" panose="020B0604020202020204" pitchFamily="34" charset="0"/>
                        <a:ea typeface="Arial" panose="020B0604020202020204" pitchFamily="34" charset="0"/>
                        <a:cs typeface="Times New Roman" panose="02020603050405020304" pitchFamily="18" charset="0"/>
                      </a:endParaRPr>
                    </a:p>
                  </a:txBody>
                  <a:tcPr marL="66032" marR="66032" marT="0" marB="0" anchor="ctr"/>
                </a:tc>
                <a:extLst>
                  <a:ext uri="{0D108BD9-81ED-4DB2-BD59-A6C34878D82A}">
                    <a16:rowId xmlns:a16="http://schemas.microsoft.com/office/drawing/2014/main" val="233960543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11950" y="5124450"/>
            <a:ext cx="12960534" cy="0"/>
          </a:xfrm>
          <a:prstGeom prst="line">
            <a:avLst/>
          </a:prstGeom>
          <a:ln w="38100" cap="flat">
            <a:solidFill>
              <a:srgbClr val="E1EDFC"/>
            </a:solidFill>
            <a:prstDash val="solid"/>
            <a:headEnd type="none" w="sm" len="sm"/>
            <a:tailEnd type="none" w="sm" len="sm"/>
          </a:ln>
        </p:spPr>
        <p:txBody>
          <a:bodyPr/>
          <a:lstStyle/>
          <a:p>
            <a:endParaRPr lang="en-US"/>
          </a:p>
        </p:txBody>
      </p:sp>
      <p:sp>
        <p:nvSpPr>
          <p:cNvPr id="3" name="Freeform 3"/>
          <p:cNvSpPr/>
          <p:nvPr/>
        </p:nvSpPr>
        <p:spPr>
          <a:xfrm flipV="1">
            <a:off x="14334201" y="-59436"/>
            <a:ext cx="3960502" cy="3780479"/>
          </a:xfrm>
          <a:custGeom>
            <a:avLst/>
            <a:gdLst/>
            <a:ahLst/>
            <a:cxnLst/>
            <a:rect l="l" t="t" r="r" b="b"/>
            <a:pathLst>
              <a:path w="3960502" h="3780479">
                <a:moveTo>
                  <a:pt x="0" y="3780480"/>
                </a:moveTo>
                <a:lnTo>
                  <a:pt x="3960502" y="3780480"/>
                </a:lnTo>
                <a:lnTo>
                  <a:pt x="3960502" y="0"/>
                </a:lnTo>
                <a:lnTo>
                  <a:pt x="0" y="0"/>
                </a:lnTo>
                <a:lnTo>
                  <a:pt x="0" y="37804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1895424" y="583224"/>
            <a:ext cx="890951" cy="890951"/>
            <a:chOff x="0" y="0"/>
            <a:chExt cx="1187935" cy="1187935"/>
          </a:xfrm>
        </p:grpSpPr>
        <p:grpSp>
          <p:nvGrpSpPr>
            <p:cNvPr id="5" name="Group 5"/>
            <p:cNvGrpSpPr/>
            <p:nvPr/>
          </p:nvGrpSpPr>
          <p:grpSpPr>
            <a:xfrm>
              <a:off x="0" y="0"/>
              <a:ext cx="1187935" cy="11879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rot="5400000">
              <a:off x="334109"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9" name="Freeform 9"/>
          <p:cNvSpPr/>
          <p:nvPr/>
        </p:nvSpPr>
        <p:spPr>
          <a:xfrm>
            <a:off x="-3410426" y="6867007"/>
            <a:ext cx="7226546" cy="7226546"/>
          </a:xfrm>
          <a:custGeom>
            <a:avLst/>
            <a:gdLst/>
            <a:ahLst/>
            <a:cxnLst/>
            <a:rect l="l" t="t" r="r" b="b"/>
            <a:pathLst>
              <a:path w="7226546" h="7226546">
                <a:moveTo>
                  <a:pt x="0" y="0"/>
                </a:moveTo>
                <a:lnTo>
                  <a:pt x="7226546" y="0"/>
                </a:lnTo>
                <a:lnTo>
                  <a:pt x="7226546" y="7226546"/>
                </a:lnTo>
                <a:lnTo>
                  <a:pt x="0" y="72265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1922740" y="7266605"/>
            <a:ext cx="15189077" cy="1309704"/>
            <a:chOff x="0" y="0"/>
            <a:chExt cx="4000415" cy="344943"/>
          </a:xfrm>
        </p:grpSpPr>
        <p:sp>
          <p:nvSpPr>
            <p:cNvPr id="11" name="Freeform 11"/>
            <p:cNvSpPr/>
            <p:nvPr/>
          </p:nvSpPr>
          <p:spPr>
            <a:xfrm>
              <a:off x="0" y="0"/>
              <a:ext cx="4000416" cy="344943"/>
            </a:xfrm>
            <a:custGeom>
              <a:avLst/>
              <a:gdLst/>
              <a:ahLst/>
              <a:cxnLst/>
              <a:rect l="l" t="t" r="r" b="b"/>
              <a:pathLst>
                <a:path w="4000416" h="344943">
                  <a:moveTo>
                    <a:pt x="12233" y="0"/>
                  </a:moveTo>
                  <a:lnTo>
                    <a:pt x="3988183" y="0"/>
                  </a:lnTo>
                  <a:cubicBezTo>
                    <a:pt x="3991427" y="0"/>
                    <a:pt x="3994538" y="1289"/>
                    <a:pt x="3996833" y="3583"/>
                  </a:cubicBezTo>
                  <a:cubicBezTo>
                    <a:pt x="3999127" y="5877"/>
                    <a:pt x="4000416" y="8989"/>
                    <a:pt x="4000416" y="12233"/>
                  </a:cubicBezTo>
                  <a:lnTo>
                    <a:pt x="4000416" y="332710"/>
                  </a:lnTo>
                  <a:cubicBezTo>
                    <a:pt x="4000416" y="339466"/>
                    <a:pt x="3994939" y="344943"/>
                    <a:pt x="3988183" y="344943"/>
                  </a:cubicBezTo>
                  <a:lnTo>
                    <a:pt x="12233" y="344943"/>
                  </a:lnTo>
                  <a:cubicBezTo>
                    <a:pt x="8989" y="344943"/>
                    <a:pt x="5877" y="343654"/>
                    <a:pt x="3583" y="341360"/>
                  </a:cubicBezTo>
                  <a:cubicBezTo>
                    <a:pt x="1289" y="339065"/>
                    <a:pt x="0" y="335954"/>
                    <a:pt x="0" y="332710"/>
                  </a:cubicBezTo>
                  <a:lnTo>
                    <a:pt x="0" y="12233"/>
                  </a:lnTo>
                  <a:cubicBezTo>
                    <a:pt x="0" y="8989"/>
                    <a:pt x="1289" y="5877"/>
                    <a:pt x="3583" y="3583"/>
                  </a:cubicBezTo>
                  <a:cubicBezTo>
                    <a:pt x="5877" y="1289"/>
                    <a:pt x="8989" y="0"/>
                    <a:pt x="12233" y="0"/>
                  </a:cubicBezTo>
                  <a:close/>
                </a:path>
              </a:pathLst>
            </a:custGeom>
            <a:solidFill>
              <a:srgbClr val="E1EDFC"/>
            </a:solidFill>
          </p:spPr>
          <p:txBody>
            <a:bodyPr/>
            <a:lstStyle/>
            <a:p>
              <a:endParaRPr lang="en-US"/>
            </a:p>
          </p:txBody>
        </p:sp>
        <p:sp>
          <p:nvSpPr>
            <p:cNvPr id="12" name="TextBox 12"/>
            <p:cNvSpPr txBox="1"/>
            <p:nvPr/>
          </p:nvSpPr>
          <p:spPr>
            <a:xfrm>
              <a:off x="0" y="-47625"/>
              <a:ext cx="4000415" cy="392568"/>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37749" y="9123646"/>
            <a:ext cx="890951" cy="890951"/>
            <a:chOff x="0" y="0"/>
            <a:chExt cx="1187935" cy="1187935"/>
          </a:xfrm>
        </p:grpSpPr>
        <p:grpSp>
          <p:nvGrpSpPr>
            <p:cNvPr id="14" name="Group 14"/>
            <p:cNvGrpSpPr/>
            <p:nvPr/>
          </p:nvGrpSpPr>
          <p:grpSpPr>
            <a:xfrm>
              <a:off x="0" y="0"/>
              <a:ext cx="1187935" cy="118793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rot="5400000">
              <a:off x="334109"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8" name="Group 18"/>
          <p:cNvGrpSpPr/>
          <p:nvPr/>
        </p:nvGrpSpPr>
        <p:grpSpPr>
          <a:xfrm>
            <a:off x="15824728" y="8576308"/>
            <a:ext cx="890951" cy="890951"/>
            <a:chOff x="0" y="0"/>
            <a:chExt cx="1187935" cy="1187935"/>
          </a:xfrm>
        </p:grpSpPr>
        <p:grpSp>
          <p:nvGrpSpPr>
            <p:cNvPr id="19" name="Group 19"/>
            <p:cNvGrpSpPr/>
            <p:nvPr/>
          </p:nvGrpSpPr>
          <p:grpSpPr>
            <a:xfrm>
              <a:off x="0" y="0"/>
              <a:ext cx="1187935" cy="118793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2" name="Freeform 22"/>
            <p:cNvSpPr/>
            <p:nvPr/>
          </p:nvSpPr>
          <p:spPr>
            <a:xfrm rot="5400000">
              <a:off x="334109"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23" name="Freeform 23"/>
          <p:cNvSpPr/>
          <p:nvPr/>
        </p:nvSpPr>
        <p:spPr>
          <a:xfrm>
            <a:off x="6919426"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15533052" y="956912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Freeform 25"/>
          <p:cNvSpPr/>
          <p:nvPr/>
        </p:nvSpPr>
        <p:spPr>
          <a:xfrm>
            <a:off x="202847" y="-649121"/>
            <a:ext cx="2372051" cy="2402630"/>
          </a:xfrm>
          <a:custGeom>
            <a:avLst/>
            <a:gdLst/>
            <a:ahLst/>
            <a:cxnLst/>
            <a:rect l="l" t="t" r="r" b="b"/>
            <a:pathLst>
              <a:path w="2372051" h="2402630">
                <a:moveTo>
                  <a:pt x="0" y="0"/>
                </a:moveTo>
                <a:lnTo>
                  <a:pt x="2372051" y="0"/>
                </a:lnTo>
                <a:lnTo>
                  <a:pt x="2372051" y="2402630"/>
                </a:lnTo>
                <a:lnTo>
                  <a:pt x="0" y="24026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6" name="Freeform 26"/>
          <p:cNvSpPr/>
          <p:nvPr/>
        </p:nvSpPr>
        <p:spPr>
          <a:xfrm>
            <a:off x="15172483" y="1753509"/>
            <a:ext cx="1304490" cy="1112374"/>
          </a:xfrm>
          <a:custGeom>
            <a:avLst/>
            <a:gdLst/>
            <a:ahLst/>
            <a:cxnLst/>
            <a:rect l="l" t="t" r="r" b="b"/>
            <a:pathLst>
              <a:path w="1304490" h="1112374">
                <a:moveTo>
                  <a:pt x="0" y="0"/>
                </a:moveTo>
                <a:lnTo>
                  <a:pt x="1304490" y="0"/>
                </a:lnTo>
                <a:lnTo>
                  <a:pt x="1304490" y="1112373"/>
                </a:lnTo>
                <a:lnTo>
                  <a:pt x="0" y="11123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7" name="Freeform 27"/>
          <p:cNvSpPr/>
          <p:nvPr/>
        </p:nvSpPr>
        <p:spPr>
          <a:xfrm>
            <a:off x="583224" y="3780775"/>
            <a:ext cx="1225771" cy="521510"/>
          </a:xfrm>
          <a:custGeom>
            <a:avLst/>
            <a:gdLst/>
            <a:ahLst/>
            <a:cxnLst/>
            <a:rect l="l" t="t" r="r" b="b"/>
            <a:pathLst>
              <a:path w="1225771" h="521510">
                <a:moveTo>
                  <a:pt x="0" y="0"/>
                </a:moveTo>
                <a:lnTo>
                  <a:pt x="1225771" y="0"/>
                </a:lnTo>
                <a:lnTo>
                  <a:pt x="1225771" y="521510"/>
                </a:lnTo>
                <a:lnTo>
                  <a:pt x="0" y="52151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8" name="Freeform 28"/>
          <p:cNvSpPr/>
          <p:nvPr/>
        </p:nvSpPr>
        <p:spPr>
          <a:xfrm>
            <a:off x="583224" y="5292884"/>
            <a:ext cx="1225771" cy="521510"/>
          </a:xfrm>
          <a:custGeom>
            <a:avLst/>
            <a:gdLst/>
            <a:ahLst/>
            <a:cxnLst/>
            <a:rect l="l" t="t" r="r" b="b"/>
            <a:pathLst>
              <a:path w="1225771" h="521510">
                <a:moveTo>
                  <a:pt x="0" y="0"/>
                </a:moveTo>
                <a:lnTo>
                  <a:pt x="1225771" y="0"/>
                </a:lnTo>
                <a:lnTo>
                  <a:pt x="1225771" y="521510"/>
                </a:lnTo>
                <a:lnTo>
                  <a:pt x="0" y="52151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nvGrpSpPr>
          <p:cNvPr id="29" name="Group 29"/>
          <p:cNvGrpSpPr/>
          <p:nvPr/>
        </p:nvGrpSpPr>
        <p:grpSpPr>
          <a:xfrm>
            <a:off x="583224" y="7339615"/>
            <a:ext cx="16364272" cy="990599"/>
            <a:chOff x="0" y="0"/>
            <a:chExt cx="21819029" cy="1320798"/>
          </a:xfrm>
        </p:grpSpPr>
        <p:sp>
          <p:nvSpPr>
            <p:cNvPr id="30" name="Freeform 30"/>
            <p:cNvSpPr/>
            <p:nvPr/>
          </p:nvSpPr>
          <p:spPr>
            <a:xfrm>
              <a:off x="0" y="0"/>
              <a:ext cx="1634361" cy="695346"/>
            </a:xfrm>
            <a:custGeom>
              <a:avLst/>
              <a:gdLst/>
              <a:ahLst/>
              <a:cxnLst/>
              <a:rect l="l" t="t" r="r" b="b"/>
              <a:pathLst>
                <a:path w="1634361" h="695346">
                  <a:moveTo>
                    <a:pt x="0" y="0"/>
                  </a:moveTo>
                  <a:lnTo>
                    <a:pt x="1634361" y="0"/>
                  </a:lnTo>
                  <a:lnTo>
                    <a:pt x="1634361" y="695346"/>
                  </a:lnTo>
                  <a:lnTo>
                    <a:pt x="0" y="69534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1" name="TextBox 31"/>
            <p:cNvSpPr txBox="1"/>
            <p:nvPr/>
          </p:nvSpPr>
          <p:spPr>
            <a:xfrm>
              <a:off x="2010907" y="-66675"/>
              <a:ext cx="19808122" cy="1387473"/>
            </a:xfrm>
            <a:prstGeom prst="rect">
              <a:avLst/>
            </a:prstGeom>
          </p:spPr>
          <p:txBody>
            <a:bodyPr lIns="0" tIns="0" rIns="0" bIns="0" rtlCol="0" anchor="t">
              <a:spAutoFit/>
            </a:bodyPr>
            <a:lstStyle/>
            <a:p>
              <a:pPr algn="just">
                <a:lnSpc>
                  <a:spcPts val="4200"/>
                </a:lnSpc>
                <a:spcBef>
                  <a:spcPct val="0"/>
                </a:spcBef>
              </a:pPr>
              <a:r>
                <a:rPr lang="en-US" sz="3000" b="1">
                  <a:solidFill>
                    <a:srgbClr val="0E2F5F"/>
                  </a:solidFill>
                  <a:latin typeface="Aileron Bold"/>
                  <a:ea typeface="Aileron Bold"/>
                  <a:cs typeface="Aileron Bold"/>
                  <a:sym typeface="Aileron Bold"/>
                </a:rPr>
                <a:t>Khóa trang: Một số trang được giữ cố định trong bộ nhớ để đảm bảo hiệu suất hoặc an toàn, nhưng làm giảm khả năng sử dụng linh hoạt của bộ nhớ.</a:t>
              </a:r>
            </a:p>
          </p:txBody>
        </p:sp>
      </p:grpSp>
      <p:sp>
        <p:nvSpPr>
          <p:cNvPr id="32" name="Freeform 32"/>
          <p:cNvSpPr/>
          <p:nvPr/>
        </p:nvSpPr>
        <p:spPr>
          <a:xfrm flipH="1" flipV="1">
            <a:off x="10701420" y="8749382"/>
            <a:ext cx="3278960" cy="1639480"/>
          </a:xfrm>
          <a:custGeom>
            <a:avLst/>
            <a:gdLst/>
            <a:ahLst/>
            <a:cxnLst/>
            <a:rect l="l" t="t" r="r" b="b"/>
            <a:pathLst>
              <a:path w="3278960" h="1639480">
                <a:moveTo>
                  <a:pt x="3278960" y="1639480"/>
                </a:moveTo>
                <a:lnTo>
                  <a:pt x="0" y="1639480"/>
                </a:lnTo>
                <a:lnTo>
                  <a:pt x="0" y="0"/>
                </a:lnTo>
                <a:lnTo>
                  <a:pt x="3278960" y="0"/>
                </a:lnTo>
                <a:lnTo>
                  <a:pt x="3278960" y="163948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grpSp>
        <p:nvGrpSpPr>
          <p:cNvPr id="33" name="Group 33"/>
          <p:cNvGrpSpPr/>
          <p:nvPr/>
        </p:nvGrpSpPr>
        <p:grpSpPr>
          <a:xfrm>
            <a:off x="1922740" y="3621223"/>
            <a:ext cx="15189077" cy="1309704"/>
            <a:chOff x="0" y="0"/>
            <a:chExt cx="4000415" cy="344943"/>
          </a:xfrm>
        </p:grpSpPr>
        <p:sp>
          <p:nvSpPr>
            <p:cNvPr id="34" name="Freeform 34"/>
            <p:cNvSpPr/>
            <p:nvPr/>
          </p:nvSpPr>
          <p:spPr>
            <a:xfrm>
              <a:off x="0" y="0"/>
              <a:ext cx="4000416" cy="344943"/>
            </a:xfrm>
            <a:custGeom>
              <a:avLst/>
              <a:gdLst/>
              <a:ahLst/>
              <a:cxnLst/>
              <a:rect l="l" t="t" r="r" b="b"/>
              <a:pathLst>
                <a:path w="4000416" h="344943">
                  <a:moveTo>
                    <a:pt x="12233" y="0"/>
                  </a:moveTo>
                  <a:lnTo>
                    <a:pt x="3988183" y="0"/>
                  </a:lnTo>
                  <a:cubicBezTo>
                    <a:pt x="3991427" y="0"/>
                    <a:pt x="3994538" y="1289"/>
                    <a:pt x="3996833" y="3583"/>
                  </a:cubicBezTo>
                  <a:cubicBezTo>
                    <a:pt x="3999127" y="5877"/>
                    <a:pt x="4000416" y="8989"/>
                    <a:pt x="4000416" y="12233"/>
                  </a:cubicBezTo>
                  <a:lnTo>
                    <a:pt x="4000416" y="332710"/>
                  </a:lnTo>
                  <a:cubicBezTo>
                    <a:pt x="4000416" y="339466"/>
                    <a:pt x="3994939" y="344943"/>
                    <a:pt x="3988183" y="344943"/>
                  </a:cubicBezTo>
                  <a:lnTo>
                    <a:pt x="12233" y="344943"/>
                  </a:lnTo>
                  <a:cubicBezTo>
                    <a:pt x="8989" y="344943"/>
                    <a:pt x="5877" y="343654"/>
                    <a:pt x="3583" y="341360"/>
                  </a:cubicBezTo>
                  <a:cubicBezTo>
                    <a:pt x="1289" y="339065"/>
                    <a:pt x="0" y="335954"/>
                    <a:pt x="0" y="332710"/>
                  </a:cubicBezTo>
                  <a:lnTo>
                    <a:pt x="0" y="12233"/>
                  </a:lnTo>
                  <a:cubicBezTo>
                    <a:pt x="0" y="8989"/>
                    <a:pt x="1289" y="5877"/>
                    <a:pt x="3583" y="3583"/>
                  </a:cubicBezTo>
                  <a:cubicBezTo>
                    <a:pt x="5877" y="1289"/>
                    <a:pt x="8989" y="0"/>
                    <a:pt x="12233" y="0"/>
                  </a:cubicBezTo>
                  <a:close/>
                </a:path>
              </a:pathLst>
            </a:custGeom>
            <a:solidFill>
              <a:srgbClr val="E1EDFC"/>
            </a:solidFill>
          </p:spPr>
          <p:txBody>
            <a:bodyPr/>
            <a:lstStyle/>
            <a:p>
              <a:endParaRPr lang="en-US"/>
            </a:p>
          </p:txBody>
        </p:sp>
        <p:sp>
          <p:nvSpPr>
            <p:cNvPr id="35" name="TextBox 35"/>
            <p:cNvSpPr txBox="1"/>
            <p:nvPr/>
          </p:nvSpPr>
          <p:spPr>
            <a:xfrm>
              <a:off x="0" y="-47625"/>
              <a:ext cx="4000415" cy="392568"/>
            </a:xfrm>
            <a:prstGeom prst="rect">
              <a:avLst/>
            </a:prstGeom>
          </p:spPr>
          <p:txBody>
            <a:bodyPr lIns="50800" tIns="50800" rIns="50800" bIns="50800" rtlCol="0" anchor="ctr"/>
            <a:lstStyle/>
            <a:p>
              <a:pPr algn="ctr">
                <a:lnSpc>
                  <a:spcPts val="2800"/>
                </a:lnSpc>
              </a:pPr>
              <a:endParaRPr/>
            </a:p>
          </p:txBody>
        </p:sp>
      </p:grpSp>
      <p:sp>
        <p:nvSpPr>
          <p:cNvPr id="36" name="TextBox 36"/>
          <p:cNvSpPr txBox="1"/>
          <p:nvPr/>
        </p:nvSpPr>
        <p:spPr>
          <a:xfrm>
            <a:off x="2087061" y="3714100"/>
            <a:ext cx="14860435" cy="1057274"/>
          </a:xfrm>
          <a:prstGeom prst="rect">
            <a:avLst/>
          </a:prstGeom>
        </p:spPr>
        <p:txBody>
          <a:bodyPr lIns="0" tIns="0" rIns="0" bIns="0" rtlCol="0" anchor="t">
            <a:spAutoFit/>
          </a:bodyPr>
          <a:lstStyle/>
          <a:p>
            <a:pPr algn="just">
              <a:lnSpc>
                <a:spcPts val="4200"/>
              </a:lnSpc>
              <a:spcBef>
                <a:spcPct val="0"/>
              </a:spcBef>
            </a:pPr>
            <a:r>
              <a:rPr lang="en-US" sz="3000" b="1">
                <a:solidFill>
                  <a:srgbClr val="0E2F5F"/>
                </a:solidFill>
                <a:latin typeface="Aileron Bold"/>
                <a:ea typeface="Aileron Bold"/>
                <a:cs typeface="Aileron Bold"/>
                <a:sym typeface="Aileron Bold"/>
              </a:rPr>
              <a:t>Chuẩn bị phân trang: Hệ điều hành cần thiết lập bảng trang, xử lý lỗi trang, và thay thế trang hiệu quả để đảm bảo hiệu suất. </a:t>
            </a:r>
          </a:p>
        </p:txBody>
      </p:sp>
      <p:grpSp>
        <p:nvGrpSpPr>
          <p:cNvPr id="37" name="Group 37"/>
          <p:cNvGrpSpPr/>
          <p:nvPr/>
        </p:nvGrpSpPr>
        <p:grpSpPr>
          <a:xfrm>
            <a:off x="1922740" y="5143500"/>
            <a:ext cx="15189077" cy="1837807"/>
            <a:chOff x="0" y="0"/>
            <a:chExt cx="4000415" cy="484031"/>
          </a:xfrm>
        </p:grpSpPr>
        <p:sp>
          <p:nvSpPr>
            <p:cNvPr id="38" name="Freeform 38"/>
            <p:cNvSpPr/>
            <p:nvPr/>
          </p:nvSpPr>
          <p:spPr>
            <a:xfrm>
              <a:off x="0" y="0"/>
              <a:ext cx="4000416" cy="484031"/>
            </a:xfrm>
            <a:custGeom>
              <a:avLst/>
              <a:gdLst/>
              <a:ahLst/>
              <a:cxnLst/>
              <a:rect l="l" t="t" r="r" b="b"/>
              <a:pathLst>
                <a:path w="4000416" h="484031">
                  <a:moveTo>
                    <a:pt x="12233" y="0"/>
                  </a:moveTo>
                  <a:lnTo>
                    <a:pt x="3988183" y="0"/>
                  </a:lnTo>
                  <a:cubicBezTo>
                    <a:pt x="3991427" y="0"/>
                    <a:pt x="3994538" y="1289"/>
                    <a:pt x="3996833" y="3583"/>
                  </a:cubicBezTo>
                  <a:cubicBezTo>
                    <a:pt x="3999127" y="5877"/>
                    <a:pt x="4000416" y="8989"/>
                    <a:pt x="4000416" y="12233"/>
                  </a:cubicBezTo>
                  <a:lnTo>
                    <a:pt x="4000416" y="471799"/>
                  </a:lnTo>
                  <a:cubicBezTo>
                    <a:pt x="4000416" y="478555"/>
                    <a:pt x="3994939" y="484031"/>
                    <a:pt x="3988183" y="484031"/>
                  </a:cubicBezTo>
                  <a:lnTo>
                    <a:pt x="12233" y="484031"/>
                  </a:lnTo>
                  <a:cubicBezTo>
                    <a:pt x="8989" y="484031"/>
                    <a:pt x="5877" y="482743"/>
                    <a:pt x="3583" y="480449"/>
                  </a:cubicBezTo>
                  <a:cubicBezTo>
                    <a:pt x="1289" y="478154"/>
                    <a:pt x="0" y="475043"/>
                    <a:pt x="0" y="471799"/>
                  </a:cubicBezTo>
                  <a:lnTo>
                    <a:pt x="0" y="12233"/>
                  </a:lnTo>
                  <a:cubicBezTo>
                    <a:pt x="0" y="8989"/>
                    <a:pt x="1289" y="5877"/>
                    <a:pt x="3583" y="3583"/>
                  </a:cubicBezTo>
                  <a:cubicBezTo>
                    <a:pt x="5877" y="1289"/>
                    <a:pt x="8989" y="0"/>
                    <a:pt x="12233" y="0"/>
                  </a:cubicBezTo>
                  <a:close/>
                </a:path>
              </a:pathLst>
            </a:custGeom>
            <a:solidFill>
              <a:srgbClr val="E1EDFC"/>
            </a:solidFill>
          </p:spPr>
          <p:txBody>
            <a:bodyPr/>
            <a:lstStyle/>
            <a:p>
              <a:endParaRPr lang="en-US"/>
            </a:p>
          </p:txBody>
        </p:sp>
        <p:sp>
          <p:nvSpPr>
            <p:cNvPr id="39" name="TextBox 39"/>
            <p:cNvSpPr txBox="1"/>
            <p:nvPr/>
          </p:nvSpPr>
          <p:spPr>
            <a:xfrm>
              <a:off x="0" y="-47625"/>
              <a:ext cx="4000415" cy="531656"/>
            </a:xfrm>
            <a:prstGeom prst="rect">
              <a:avLst/>
            </a:prstGeom>
          </p:spPr>
          <p:txBody>
            <a:bodyPr lIns="50800" tIns="50800" rIns="50800" bIns="50800" rtlCol="0" anchor="ctr"/>
            <a:lstStyle/>
            <a:p>
              <a:pPr algn="ctr">
                <a:lnSpc>
                  <a:spcPts val="2800"/>
                </a:lnSpc>
              </a:pPr>
              <a:endParaRPr/>
            </a:p>
          </p:txBody>
        </p:sp>
      </p:grpSp>
      <p:sp>
        <p:nvSpPr>
          <p:cNvPr id="40" name="TextBox 40"/>
          <p:cNvSpPr txBox="1"/>
          <p:nvPr/>
        </p:nvSpPr>
        <p:spPr>
          <a:xfrm>
            <a:off x="2087061" y="5226209"/>
            <a:ext cx="14860435" cy="1590674"/>
          </a:xfrm>
          <a:prstGeom prst="rect">
            <a:avLst/>
          </a:prstGeom>
        </p:spPr>
        <p:txBody>
          <a:bodyPr lIns="0" tIns="0" rIns="0" bIns="0" rtlCol="0" anchor="t">
            <a:spAutoFit/>
          </a:bodyPr>
          <a:lstStyle/>
          <a:p>
            <a:pPr algn="just">
              <a:lnSpc>
                <a:spcPts val="4200"/>
              </a:lnSpc>
              <a:spcBef>
                <a:spcPct val="0"/>
              </a:spcBef>
            </a:pPr>
            <a:r>
              <a:rPr lang="en-US" sz="3000" b="1">
                <a:solidFill>
                  <a:srgbClr val="0E2F5F"/>
                </a:solidFill>
                <a:latin typeface="Aileron Bold"/>
                <a:ea typeface="Aileron Bold"/>
                <a:cs typeface="Aileron Bold"/>
                <a:sym typeface="Aileron Bold"/>
              </a:rPr>
              <a:t>Kích thước trang:</a:t>
            </a:r>
          </a:p>
          <a:p>
            <a:pPr algn="just">
              <a:lnSpc>
                <a:spcPts val="4200"/>
              </a:lnSpc>
              <a:spcBef>
                <a:spcPct val="0"/>
              </a:spcBef>
            </a:pPr>
            <a:r>
              <a:rPr lang="en-US" sz="3000" b="1">
                <a:solidFill>
                  <a:srgbClr val="0E2F5F"/>
                </a:solidFill>
                <a:latin typeface="Aileron Bold"/>
                <a:ea typeface="Aileron Bold"/>
                <a:cs typeface="Aileron Bold"/>
                <a:sym typeface="Aileron Bold"/>
              </a:rPr>
              <a:t>Trang lớn: Ít lỗi trang hơn nhưng gây lãng phí bộ nhớ (internal fragmentation). </a:t>
            </a:r>
          </a:p>
          <a:p>
            <a:pPr algn="just">
              <a:lnSpc>
                <a:spcPts val="4200"/>
              </a:lnSpc>
              <a:spcBef>
                <a:spcPct val="0"/>
              </a:spcBef>
            </a:pPr>
            <a:r>
              <a:rPr lang="en-US" sz="3000" b="1">
                <a:solidFill>
                  <a:srgbClr val="0E2F5F"/>
                </a:solidFill>
                <a:latin typeface="Aileron Bold"/>
                <a:ea typeface="Aileron Bold"/>
                <a:cs typeface="Aileron Bold"/>
                <a:sym typeface="Aileron Bold"/>
              </a:rPr>
              <a:t>Trang nhỏ: Tiết kiệm bộ nhớ hơn nhưng gây nhiều lỗi trang và tăng chi phí quản lý.</a:t>
            </a:r>
          </a:p>
        </p:txBody>
      </p:sp>
      <p:sp>
        <p:nvSpPr>
          <p:cNvPr id="41" name="TextBox 4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E2F5F"/>
                </a:solidFill>
                <a:latin typeface="Canva Sans"/>
                <a:ea typeface="Canva Sans"/>
                <a:cs typeface="Canva Sans"/>
                <a:sym typeface="Canva Sans"/>
              </a:rPr>
              <a:t>34</a:t>
            </a:r>
          </a:p>
        </p:txBody>
      </p:sp>
      <p:sp>
        <p:nvSpPr>
          <p:cNvPr id="42" name="TextBox 42"/>
          <p:cNvSpPr txBox="1"/>
          <p:nvPr/>
        </p:nvSpPr>
        <p:spPr>
          <a:xfrm>
            <a:off x="583224" y="1999313"/>
            <a:ext cx="13657908" cy="944372"/>
          </a:xfrm>
          <a:prstGeom prst="rect">
            <a:avLst/>
          </a:prstGeom>
        </p:spPr>
        <p:txBody>
          <a:bodyPr lIns="0" tIns="0" rIns="0" bIns="0" rtlCol="0" anchor="t">
            <a:spAutoFit/>
          </a:bodyPr>
          <a:lstStyle/>
          <a:p>
            <a:pPr marL="0" lvl="0" indent="0" algn="l">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VI.</a:t>
            </a:r>
            <a:r>
              <a:rPr lang="en-US" sz="5199" b="1" u="none" strike="noStrike">
                <a:solidFill>
                  <a:srgbClr val="0E2F5F"/>
                </a:solidFill>
                <a:latin typeface="Akzidenz-Grotesk Heavy"/>
                <a:ea typeface="Akzidenz-Grotesk Heavy"/>
                <a:cs typeface="Akzidenz-Grotesk Heavy"/>
                <a:sym typeface="Akzidenz-Grotesk Heavy"/>
              </a:rPr>
              <a:t> Các Vấn Đề Khi Sử Dụng Phân Trang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164899" y="5479249"/>
            <a:ext cx="12960534" cy="0"/>
          </a:xfrm>
          <a:prstGeom prst="line">
            <a:avLst/>
          </a:prstGeom>
          <a:ln w="38100" cap="flat">
            <a:solidFill>
              <a:srgbClr val="5188CC"/>
            </a:solidFill>
            <a:prstDash val="solid"/>
            <a:headEnd type="none" w="sm" len="sm"/>
            <a:tailEnd type="none" w="sm" len="sm"/>
          </a:ln>
        </p:spPr>
        <p:txBody>
          <a:bodyPr/>
          <a:lstStyle/>
          <a:p>
            <a:endParaRPr lang="en-US"/>
          </a:p>
        </p:txBody>
      </p:sp>
      <p:grpSp>
        <p:nvGrpSpPr>
          <p:cNvPr id="3" name="Group 3"/>
          <p:cNvGrpSpPr/>
          <p:nvPr/>
        </p:nvGrpSpPr>
        <p:grpSpPr>
          <a:xfrm>
            <a:off x="11895424" y="583224"/>
            <a:ext cx="890951" cy="890951"/>
            <a:chOff x="0" y="0"/>
            <a:chExt cx="1187935" cy="1187935"/>
          </a:xfrm>
        </p:grpSpPr>
        <p:grpSp>
          <p:nvGrpSpPr>
            <p:cNvPr id="4" name="Group 4"/>
            <p:cNvGrpSpPr/>
            <p:nvPr/>
          </p:nvGrpSpPr>
          <p:grpSpPr>
            <a:xfrm>
              <a:off x="0" y="0"/>
              <a:ext cx="1187935" cy="11879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rot="5400000">
              <a:off x="334109"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8" name="Group 8"/>
          <p:cNvGrpSpPr/>
          <p:nvPr/>
        </p:nvGrpSpPr>
        <p:grpSpPr>
          <a:xfrm>
            <a:off x="1945465" y="5837457"/>
            <a:ext cx="15313835" cy="1664115"/>
            <a:chOff x="0" y="0"/>
            <a:chExt cx="4033274" cy="438285"/>
          </a:xfrm>
        </p:grpSpPr>
        <p:sp>
          <p:nvSpPr>
            <p:cNvPr id="9" name="Freeform 9"/>
            <p:cNvSpPr/>
            <p:nvPr/>
          </p:nvSpPr>
          <p:spPr>
            <a:xfrm>
              <a:off x="0" y="0"/>
              <a:ext cx="4033274" cy="438285"/>
            </a:xfrm>
            <a:custGeom>
              <a:avLst/>
              <a:gdLst/>
              <a:ahLst/>
              <a:cxnLst/>
              <a:rect l="l" t="t" r="r" b="b"/>
              <a:pathLst>
                <a:path w="4033274" h="438285">
                  <a:moveTo>
                    <a:pt x="25783" y="0"/>
                  </a:moveTo>
                  <a:lnTo>
                    <a:pt x="4007491" y="0"/>
                  </a:lnTo>
                  <a:cubicBezTo>
                    <a:pt x="4021730" y="0"/>
                    <a:pt x="4033274" y="11543"/>
                    <a:pt x="4033274" y="25783"/>
                  </a:cubicBezTo>
                  <a:lnTo>
                    <a:pt x="4033274" y="412502"/>
                  </a:lnTo>
                  <a:cubicBezTo>
                    <a:pt x="4033274" y="419340"/>
                    <a:pt x="4030557" y="425899"/>
                    <a:pt x="4025722" y="430734"/>
                  </a:cubicBezTo>
                  <a:cubicBezTo>
                    <a:pt x="4020887" y="435569"/>
                    <a:pt x="4014329" y="438285"/>
                    <a:pt x="4007491" y="438285"/>
                  </a:cubicBezTo>
                  <a:lnTo>
                    <a:pt x="25783" y="438285"/>
                  </a:lnTo>
                  <a:cubicBezTo>
                    <a:pt x="18945" y="438285"/>
                    <a:pt x="12387" y="435569"/>
                    <a:pt x="7552" y="430734"/>
                  </a:cubicBezTo>
                  <a:cubicBezTo>
                    <a:pt x="2716" y="425899"/>
                    <a:pt x="0" y="419340"/>
                    <a:pt x="0" y="412502"/>
                  </a:cubicBezTo>
                  <a:lnTo>
                    <a:pt x="0" y="25783"/>
                  </a:lnTo>
                  <a:cubicBezTo>
                    <a:pt x="0" y="18945"/>
                    <a:pt x="2716" y="12387"/>
                    <a:pt x="7552" y="7552"/>
                  </a:cubicBezTo>
                  <a:cubicBezTo>
                    <a:pt x="12387" y="2716"/>
                    <a:pt x="18945" y="0"/>
                    <a:pt x="25783" y="0"/>
                  </a:cubicBezTo>
                  <a:close/>
                </a:path>
              </a:pathLst>
            </a:custGeom>
            <a:solidFill>
              <a:srgbClr val="D2EDFF"/>
            </a:solidFill>
          </p:spPr>
          <p:txBody>
            <a:bodyPr/>
            <a:lstStyle/>
            <a:p>
              <a:endParaRPr lang="en-US"/>
            </a:p>
          </p:txBody>
        </p:sp>
        <p:sp>
          <p:nvSpPr>
            <p:cNvPr id="10" name="TextBox 10"/>
            <p:cNvSpPr txBox="1"/>
            <p:nvPr/>
          </p:nvSpPr>
          <p:spPr>
            <a:xfrm>
              <a:off x="0" y="-47625"/>
              <a:ext cx="4033274" cy="485910"/>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4330608" y="9021784"/>
            <a:ext cx="890951" cy="890951"/>
            <a:chOff x="0" y="0"/>
            <a:chExt cx="1187935" cy="1187935"/>
          </a:xfrm>
        </p:grpSpPr>
        <p:grpSp>
          <p:nvGrpSpPr>
            <p:cNvPr id="12" name="Group 12"/>
            <p:cNvGrpSpPr/>
            <p:nvPr/>
          </p:nvGrpSpPr>
          <p:grpSpPr>
            <a:xfrm>
              <a:off x="0" y="0"/>
              <a:ext cx="1187935" cy="118793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rot="5400000">
              <a:off x="334109"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6" name="Group 16"/>
          <p:cNvGrpSpPr/>
          <p:nvPr/>
        </p:nvGrpSpPr>
        <p:grpSpPr>
          <a:xfrm>
            <a:off x="15824728" y="8576308"/>
            <a:ext cx="890951" cy="890951"/>
            <a:chOff x="0" y="0"/>
            <a:chExt cx="1187935" cy="1187935"/>
          </a:xfrm>
        </p:grpSpPr>
        <p:grpSp>
          <p:nvGrpSpPr>
            <p:cNvPr id="17" name="Group 17"/>
            <p:cNvGrpSpPr/>
            <p:nvPr/>
          </p:nvGrpSpPr>
          <p:grpSpPr>
            <a:xfrm>
              <a:off x="0" y="0"/>
              <a:ext cx="1187935" cy="118793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rot="5400000">
              <a:off x="334109"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21" name="Freeform 21"/>
          <p:cNvSpPr/>
          <p:nvPr/>
        </p:nvSpPr>
        <p:spPr>
          <a:xfrm>
            <a:off x="6919426"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p:cNvSpPr/>
          <p:nvPr/>
        </p:nvSpPr>
        <p:spPr>
          <a:xfrm>
            <a:off x="15533052" y="956912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202847" y="-649121"/>
            <a:ext cx="2372051" cy="2402630"/>
          </a:xfrm>
          <a:custGeom>
            <a:avLst/>
            <a:gdLst/>
            <a:ahLst/>
            <a:cxnLst/>
            <a:rect l="l" t="t" r="r" b="b"/>
            <a:pathLst>
              <a:path w="2372051" h="2402630">
                <a:moveTo>
                  <a:pt x="0" y="0"/>
                </a:moveTo>
                <a:lnTo>
                  <a:pt x="2372051" y="0"/>
                </a:lnTo>
                <a:lnTo>
                  <a:pt x="2372051" y="2402630"/>
                </a:lnTo>
                <a:lnTo>
                  <a:pt x="0" y="2402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586223" y="3848195"/>
            <a:ext cx="1225771" cy="521510"/>
          </a:xfrm>
          <a:custGeom>
            <a:avLst/>
            <a:gdLst/>
            <a:ahLst/>
            <a:cxnLst/>
            <a:rect l="l" t="t" r="r" b="b"/>
            <a:pathLst>
              <a:path w="1225771" h="521510">
                <a:moveTo>
                  <a:pt x="0" y="0"/>
                </a:moveTo>
                <a:lnTo>
                  <a:pt x="1225771" y="0"/>
                </a:lnTo>
                <a:lnTo>
                  <a:pt x="1225771" y="521510"/>
                </a:lnTo>
                <a:lnTo>
                  <a:pt x="0" y="5215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Freeform 25"/>
          <p:cNvSpPr/>
          <p:nvPr/>
        </p:nvSpPr>
        <p:spPr>
          <a:xfrm>
            <a:off x="586223" y="5907515"/>
            <a:ext cx="1225771" cy="521510"/>
          </a:xfrm>
          <a:custGeom>
            <a:avLst/>
            <a:gdLst/>
            <a:ahLst/>
            <a:cxnLst/>
            <a:rect l="l" t="t" r="r" b="b"/>
            <a:pathLst>
              <a:path w="1225771" h="521510">
                <a:moveTo>
                  <a:pt x="0" y="0"/>
                </a:moveTo>
                <a:lnTo>
                  <a:pt x="1225771" y="0"/>
                </a:lnTo>
                <a:lnTo>
                  <a:pt x="1225771" y="521510"/>
                </a:lnTo>
                <a:lnTo>
                  <a:pt x="0" y="5215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6" name="Freeform 26"/>
          <p:cNvSpPr/>
          <p:nvPr/>
        </p:nvSpPr>
        <p:spPr>
          <a:xfrm flipH="1" flipV="1">
            <a:off x="10701420" y="8647520"/>
            <a:ext cx="3278960" cy="1639480"/>
          </a:xfrm>
          <a:custGeom>
            <a:avLst/>
            <a:gdLst/>
            <a:ahLst/>
            <a:cxnLst/>
            <a:rect l="l" t="t" r="r" b="b"/>
            <a:pathLst>
              <a:path w="3278960" h="1639480">
                <a:moveTo>
                  <a:pt x="3278960" y="1639480"/>
                </a:moveTo>
                <a:lnTo>
                  <a:pt x="0" y="1639480"/>
                </a:lnTo>
                <a:lnTo>
                  <a:pt x="0" y="0"/>
                </a:lnTo>
                <a:lnTo>
                  <a:pt x="3278960" y="0"/>
                </a:lnTo>
                <a:lnTo>
                  <a:pt x="3278960" y="163948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27" name="Group 27"/>
          <p:cNvGrpSpPr/>
          <p:nvPr/>
        </p:nvGrpSpPr>
        <p:grpSpPr>
          <a:xfrm>
            <a:off x="2090060" y="3456925"/>
            <a:ext cx="15169240" cy="1664115"/>
            <a:chOff x="0" y="0"/>
            <a:chExt cx="3995191" cy="438285"/>
          </a:xfrm>
        </p:grpSpPr>
        <p:sp>
          <p:nvSpPr>
            <p:cNvPr id="28" name="Freeform 28"/>
            <p:cNvSpPr/>
            <p:nvPr/>
          </p:nvSpPr>
          <p:spPr>
            <a:xfrm>
              <a:off x="0" y="0"/>
              <a:ext cx="3995191" cy="438285"/>
            </a:xfrm>
            <a:custGeom>
              <a:avLst/>
              <a:gdLst/>
              <a:ahLst/>
              <a:cxnLst/>
              <a:rect l="l" t="t" r="r" b="b"/>
              <a:pathLst>
                <a:path w="3995191" h="438285">
                  <a:moveTo>
                    <a:pt x="26029" y="0"/>
                  </a:moveTo>
                  <a:lnTo>
                    <a:pt x="3969162" y="0"/>
                  </a:lnTo>
                  <a:cubicBezTo>
                    <a:pt x="3983537" y="0"/>
                    <a:pt x="3995191" y="11654"/>
                    <a:pt x="3995191" y="26029"/>
                  </a:cubicBezTo>
                  <a:lnTo>
                    <a:pt x="3995191" y="412257"/>
                  </a:lnTo>
                  <a:cubicBezTo>
                    <a:pt x="3995191" y="426632"/>
                    <a:pt x="3983537" y="438285"/>
                    <a:pt x="3969162" y="438285"/>
                  </a:cubicBezTo>
                  <a:lnTo>
                    <a:pt x="26029" y="438285"/>
                  </a:lnTo>
                  <a:cubicBezTo>
                    <a:pt x="11654" y="438285"/>
                    <a:pt x="0" y="426632"/>
                    <a:pt x="0" y="412257"/>
                  </a:cubicBezTo>
                  <a:lnTo>
                    <a:pt x="0" y="26029"/>
                  </a:lnTo>
                  <a:cubicBezTo>
                    <a:pt x="0" y="11654"/>
                    <a:pt x="11654" y="0"/>
                    <a:pt x="26029" y="0"/>
                  </a:cubicBezTo>
                  <a:close/>
                </a:path>
              </a:pathLst>
            </a:custGeom>
            <a:solidFill>
              <a:srgbClr val="D2EDFF"/>
            </a:solidFill>
          </p:spPr>
          <p:txBody>
            <a:bodyPr/>
            <a:lstStyle/>
            <a:p>
              <a:endParaRPr lang="en-US"/>
            </a:p>
          </p:txBody>
        </p:sp>
        <p:sp>
          <p:nvSpPr>
            <p:cNvPr id="29" name="TextBox 29"/>
            <p:cNvSpPr txBox="1"/>
            <p:nvPr/>
          </p:nvSpPr>
          <p:spPr>
            <a:xfrm>
              <a:off x="0" y="-47625"/>
              <a:ext cx="3995191" cy="485910"/>
            </a:xfrm>
            <a:prstGeom prst="rect">
              <a:avLst/>
            </a:prstGeom>
          </p:spPr>
          <p:txBody>
            <a:bodyPr lIns="50800" tIns="50800" rIns="50800" bIns="50800" rtlCol="0" anchor="ctr"/>
            <a:lstStyle/>
            <a:p>
              <a:pPr algn="ctr">
                <a:lnSpc>
                  <a:spcPts val="2800"/>
                </a:lnSpc>
              </a:pPr>
              <a:endParaRPr/>
            </a:p>
          </p:txBody>
        </p:sp>
      </p:grpSp>
      <p:sp>
        <p:nvSpPr>
          <p:cNvPr id="30" name="Freeform 30"/>
          <p:cNvSpPr/>
          <p:nvPr/>
        </p:nvSpPr>
        <p:spPr>
          <a:xfrm>
            <a:off x="14574073" y="660745"/>
            <a:ext cx="2685227" cy="3001778"/>
          </a:xfrm>
          <a:custGeom>
            <a:avLst/>
            <a:gdLst/>
            <a:ahLst/>
            <a:cxnLst/>
            <a:rect l="l" t="t" r="r" b="b"/>
            <a:pathLst>
              <a:path w="2685227" h="3001778">
                <a:moveTo>
                  <a:pt x="0" y="0"/>
                </a:moveTo>
                <a:lnTo>
                  <a:pt x="2685227" y="0"/>
                </a:lnTo>
                <a:lnTo>
                  <a:pt x="2685227" y="3001778"/>
                </a:lnTo>
                <a:lnTo>
                  <a:pt x="0" y="300177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1" name="TextBox 31"/>
          <p:cNvSpPr txBox="1"/>
          <p:nvPr/>
        </p:nvSpPr>
        <p:spPr>
          <a:xfrm>
            <a:off x="2214948" y="3525080"/>
            <a:ext cx="14860435" cy="1386328"/>
          </a:xfrm>
          <a:prstGeom prst="rect">
            <a:avLst/>
          </a:prstGeom>
        </p:spPr>
        <p:txBody>
          <a:bodyPr lIns="0" tIns="0" rIns="0" bIns="0" rtlCol="0" anchor="t">
            <a:spAutoFit/>
          </a:bodyPr>
          <a:lstStyle/>
          <a:p>
            <a:pPr algn="just">
              <a:lnSpc>
                <a:spcPts val="5704"/>
              </a:lnSpc>
            </a:pPr>
            <a:r>
              <a:rPr lang="en-US" sz="3100" b="1">
                <a:solidFill>
                  <a:srgbClr val="0E2F5F"/>
                </a:solidFill>
                <a:latin typeface="Aileron Bold"/>
                <a:ea typeface="Aileron Bold"/>
                <a:cs typeface="Aileron Bold"/>
                <a:sym typeface="Aileron Bold"/>
              </a:rPr>
              <a:t>Nguyên nhân: Không đủ bộ nhớ vật lý → hệ thống phải liên tục hoán đổi trang. </a:t>
            </a:r>
          </a:p>
          <a:p>
            <a:pPr algn="just">
              <a:lnSpc>
                <a:spcPts val="5704"/>
              </a:lnSpc>
            </a:pPr>
            <a:r>
              <a:rPr lang="en-US" sz="3100" b="1">
                <a:solidFill>
                  <a:srgbClr val="0E2F5F"/>
                </a:solidFill>
                <a:latin typeface="Aileron Bold"/>
                <a:ea typeface="Aileron Bold"/>
                <a:cs typeface="Aileron Bold"/>
                <a:sym typeface="Aileron Bold"/>
              </a:rPr>
              <a:t>Tác hại: Giảm hiệu suất, tiêu tốn tài nguyên, tăng thời gian xử lý.</a:t>
            </a:r>
          </a:p>
        </p:txBody>
      </p:sp>
      <p:sp>
        <p:nvSpPr>
          <p:cNvPr id="32" name="TextBox 32"/>
          <p:cNvSpPr txBox="1"/>
          <p:nvPr/>
        </p:nvSpPr>
        <p:spPr>
          <a:xfrm>
            <a:off x="2214948" y="5850365"/>
            <a:ext cx="14860435" cy="1607184"/>
          </a:xfrm>
          <a:prstGeom prst="rect">
            <a:avLst/>
          </a:prstGeom>
        </p:spPr>
        <p:txBody>
          <a:bodyPr lIns="0" tIns="0" rIns="0" bIns="0" rtlCol="0" anchor="t">
            <a:spAutoFit/>
          </a:bodyPr>
          <a:lstStyle/>
          <a:p>
            <a:pPr algn="just">
              <a:lnSpc>
                <a:spcPts val="4340"/>
              </a:lnSpc>
              <a:spcBef>
                <a:spcPct val="0"/>
              </a:spcBef>
            </a:pPr>
            <a:r>
              <a:rPr lang="en-US" sz="3100" b="1">
                <a:solidFill>
                  <a:srgbClr val="0E2F5F"/>
                </a:solidFill>
                <a:latin typeface="Aileron Bold"/>
                <a:ea typeface="Aileron Bold"/>
                <a:cs typeface="Aileron Bold"/>
                <a:sym typeface="Aileron Bold"/>
              </a:rPr>
              <a:t>Giải pháp: Quản lý working set tốt hơn.</a:t>
            </a:r>
          </a:p>
          <a:p>
            <a:pPr algn="just">
              <a:lnSpc>
                <a:spcPts val="4340"/>
              </a:lnSpc>
              <a:spcBef>
                <a:spcPct val="0"/>
              </a:spcBef>
            </a:pPr>
            <a:r>
              <a:rPr lang="en-US" sz="3100" b="1">
                <a:solidFill>
                  <a:srgbClr val="0E2F5F"/>
                </a:solidFill>
                <a:latin typeface="Aileron Bold"/>
                <a:ea typeface="Aileron Bold"/>
                <a:cs typeface="Aileron Bold"/>
                <a:sym typeface="Aileron Bold"/>
              </a:rPr>
              <a:t>Áp dụng phân trang cục bộ/thay đổi số tiến trình đang hoạt động để giảm tải hệ thống.</a:t>
            </a:r>
          </a:p>
        </p:txBody>
      </p:sp>
      <p:sp>
        <p:nvSpPr>
          <p:cNvPr id="33" name="TextBox 3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E2F5F"/>
                </a:solidFill>
                <a:latin typeface="Canva Sans"/>
                <a:ea typeface="Canva Sans"/>
                <a:cs typeface="Canva Sans"/>
                <a:sym typeface="Canva Sans"/>
              </a:rPr>
              <a:t>35</a:t>
            </a:r>
          </a:p>
        </p:txBody>
      </p:sp>
      <p:sp>
        <p:nvSpPr>
          <p:cNvPr id="34" name="TextBox 34"/>
          <p:cNvSpPr txBox="1"/>
          <p:nvPr/>
        </p:nvSpPr>
        <p:spPr>
          <a:xfrm>
            <a:off x="676293" y="2157296"/>
            <a:ext cx="13657908" cy="944372"/>
          </a:xfrm>
          <a:prstGeom prst="rect">
            <a:avLst/>
          </a:prstGeom>
        </p:spPr>
        <p:txBody>
          <a:bodyPr lIns="0" tIns="0" rIns="0" bIns="0" rtlCol="0" anchor="t">
            <a:spAutoFit/>
          </a:bodyPr>
          <a:lstStyle/>
          <a:p>
            <a:pPr marL="0" lvl="0" indent="0" algn="l">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VII.</a:t>
            </a:r>
            <a:r>
              <a:rPr lang="en-US" sz="5199" b="1" u="none" strike="noStrike">
                <a:solidFill>
                  <a:srgbClr val="0E2F5F"/>
                </a:solidFill>
                <a:latin typeface="Akzidenz-Grotesk Heavy"/>
                <a:ea typeface="Akzidenz-Grotesk Heavy"/>
                <a:cs typeface="Akzidenz-Grotesk Heavy"/>
                <a:sym typeface="Akzidenz-Grotesk Heavy"/>
              </a:rPr>
              <a:t> Hiện Tượng Thất Thoát (Thrashing)</a:t>
            </a:r>
          </a:p>
        </p:txBody>
      </p:sp>
      <p:sp>
        <p:nvSpPr>
          <p:cNvPr id="35" name="TextBox 35"/>
          <p:cNvSpPr txBox="1"/>
          <p:nvPr/>
        </p:nvSpPr>
        <p:spPr>
          <a:xfrm>
            <a:off x="8765360" y="7749222"/>
            <a:ext cx="2684676" cy="2663824"/>
          </a:xfrm>
          <a:prstGeom prst="rect">
            <a:avLst/>
          </a:prstGeom>
        </p:spPr>
        <p:txBody>
          <a:bodyPr lIns="0" tIns="0" rIns="0" bIns="0" rtlCol="0" anchor="t">
            <a:spAutoFit/>
          </a:bodyPr>
          <a:lstStyle/>
          <a:p>
            <a:pPr algn="just">
              <a:lnSpc>
                <a:spcPts val="21700"/>
              </a:lnSpc>
              <a:spcBef>
                <a:spcPct val="0"/>
              </a:spcBef>
            </a:pPr>
            <a:r>
              <a:rPr lang="en-US" sz="15500" b="1">
                <a:solidFill>
                  <a:srgbClr val="0E2F5F"/>
                </a:solidFill>
                <a:latin typeface="Aileron Bold"/>
                <a:ea typeface="Aileron Bold"/>
                <a:cs typeface="Aileron Bold"/>
                <a:sym typeface="Aileron Bold"/>
              </a:rPr>
              <a:t>...</a:t>
            </a:r>
          </a:p>
        </p:txBody>
      </p:sp>
      <p:sp>
        <p:nvSpPr>
          <p:cNvPr id="36" name="Freeform 36"/>
          <p:cNvSpPr/>
          <p:nvPr/>
        </p:nvSpPr>
        <p:spPr>
          <a:xfrm>
            <a:off x="442034" y="7747402"/>
            <a:ext cx="2497860" cy="2536757"/>
          </a:xfrm>
          <a:custGeom>
            <a:avLst/>
            <a:gdLst/>
            <a:ahLst/>
            <a:cxnLst/>
            <a:rect l="l" t="t" r="r" b="b"/>
            <a:pathLst>
              <a:path w="2497860" h="2536757">
                <a:moveTo>
                  <a:pt x="0" y="0"/>
                </a:moveTo>
                <a:lnTo>
                  <a:pt x="2497860" y="0"/>
                </a:lnTo>
                <a:lnTo>
                  <a:pt x="2497860" y="2536757"/>
                </a:lnTo>
                <a:lnTo>
                  <a:pt x="0" y="253675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164899" y="5479249"/>
            <a:ext cx="12960534" cy="0"/>
          </a:xfrm>
          <a:prstGeom prst="line">
            <a:avLst/>
          </a:prstGeom>
          <a:ln w="38100" cap="flat">
            <a:solidFill>
              <a:srgbClr val="5188CC"/>
            </a:solidFill>
            <a:prstDash val="solid"/>
            <a:headEnd type="none" w="sm" len="sm"/>
            <a:tailEnd type="none" w="sm" len="sm"/>
          </a:ln>
        </p:spPr>
        <p:txBody>
          <a:bodyPr/>
          <a:lstStyle/>
          <a:p>
            <a:endParaRPr lang="en-US"/>
          </a:p>
        </p:txBody>
      </p:sp>
      <p:grpSp>
        <p:nvGrpSpPr>
          <p:cNvPr id="3" name="Group 3"/>
          <p:cNvGrpSpPr/>
          <p:nvPr/>
        </p:nvGrpSpPr>
        <p:grpSpPr>
          <a:xfrm>
            <a:off x="11895424" y="583224"/>
            <a:ext cx="890951" cy="890951"/>
            <a:chOff x="0" y="0"/>
            <a:chExt cx="1187935" cy="1187935"/>
          </a:xfrm>
        </p:grpSpPr>
        <p:grpSp>
          <p:nvGrpSpPr>
            <p:cNvPr id="4" name="Group 4"/>
            <p:cNvGrpSpPr/>
            <p:nvPr/>
          </p:nvGrpSpPr>
          <p:grpSpPr>
            <a:xfrm>
              <a:off x="0" y="0"/>
              <a:ext cx="1187935" cy="118793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rot="5400000">
              <a:off x="334109"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8" name="Group 8"/>
          <p:cNvGrpSpPr/>
          <p:nvPr/>
        </p:nvGrpSpPr>
        <p:grpSpPr>
          <a:xfrm>
            <a:off x="1945465" y="5837457"/>
            <a:ext cx="15313835" cy="1664115"/>
            <a:chOff x="0" y="0"/>
            <a:chExt cx="4033274" cy="438285"/>
          </a:xfrm>
        </p:grpSpPr>
        <p:sp>
          <p:nvSpPr>
            <p:cNvPr id="9" name="Freeform 9"/>
            <p:cNvSpPr/>
            <p:nvPr/>
          </p:nvSpPr>
          <p:spPr>
            <a:xfrm>
              <a:off x="0" y="0"/>
              <a:ext cx="4033274" cy="438285"/>
            </a:xfrm>
            <a:custGeom>
              <a:avLst/>
              <a:gdLst/>
              <a:ahLst/>
              <a:cxnLst/>
              <a:rect l="l" t="t" r="r" b="b"/>
              <a:pathLst>
                <a:path w="4033274" h="438285">
                  <a:moveTo>
                    <a:pt x="25783" y="0"/>
                  </a:moveTo>
                  <a:lnTo>
                    <a:pt x="4007491" y="0"/>
                  </a:lnTo>
                  <a:cubicBezTo>
                    <a:pt x="4021730" y="0"/>
                    <a:pt x="4033274" y="11543"/>
                    <a:pt x="4033274" y="25783"/>
                  </a:cubicBezTo>
                  <a:lnTo>
                    <a:pt x="4033274" y="412502"/>
                  </a:lnTo>
                  <a:cubicBezTo>
                    <a:pt x="4033274" y="419340"/>
                    <a:pt x="4030557" y="425899"/>
                    <a:pt x="4025722" y="430734"/>
                  </a:cubicBezTo>
                  <a:cubicBezTo>
                    <a:pt x="4020887" y="435569"/>
                    <a:pt x="4014329" y="438285"/>
                    <a:pt x="4007491" y="438285"/>
                  </a:cubicBezTo>
                  <a:lnTo>
                    <a:pt x="25783" y="438285"/>
                  </a:lnTo>
                  <a:cubicBezTo>
                    <a:pt x="18945" y="438285"/>
                    <a:pt x="12387" y="435569"/>
                    <a:pt x="7552" y="430734"/>
                  </a:cubicBezTo>
                  <a:cubicBezTo>
                    <a:pt x="2716" y="425899"/>
                    <a:pt x="0" y="419340"/>
                    <a:pt x="0" y="412502"/>
                  </a:cubicBezTo>
                  <a:lnTo>
                    <a:pt x="0" y="25783"/>
                  </a:lnTo>
                  <a:cubicBezTo>
                    <a:pt x="0" y="18945"/>
                    <a:pt x="2716" y="12387"/>
                    <a:pt x="7552" y="7552"/>
                  </a:cubicBezTo>
                  <a:cubicBezTo>
                    <a:pt x="12387" y="2716"/>
                    <a:pt x="18945" y="0"/>
                    <a:pt x="25783" y="0"/>
                  </a:cubicBezTo>
                  <a:close/>
                </a:path>
              </a:pathLst>
            </a:custGeom>
            <a:solidFill>
              <a:srgbClr val="1074BA"/>
            </a:solidFill>
          </p:spPr>
          <p:txBody>
            <a:bodyPr/>
            <a:lstStyle/>
            <a:p>
              <a:endParaRPr lang="en-US"/>
            </a:p>
          </p:txBody>
        </p:sp>
        <p:sp>
          <p:nvSpPr>
            <p:cNvPr id="10" name="TextBox 10"/>
            <p:cNvSpPr txBox="1"/>
            <p:nvPr/>
          </p:nvSpPr>
          <p:spPr>
            <a:xfrm>
              <a:off x="0" y="-47625"/>
              <a:ext cx="4033274" cy="485910"/>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3916198" y="8867714"/>
            <a:ext cx="890951" cy="890951"/>
            <a:chOff x="0" y="0"/>
            <a:chExt cx="1187935" cy="1187935"/>
          </a:xfrm>
        </p:grpSpPr>
        <p:grpSp>
          <p:nvGrpSpPr>
            <p:cNvPr id="12" name="Group 12"/>
            <p:cNvGrpSpPr/>
            <p:nvPr/>
          </p:nvGrpSpPr>
          <p:grpSpPr>
            <a:xfrm>
              <a:off x="0" y="0"/>
              <a:ext cx="1187935" cy="118793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5" name="Freeform 15"/>
            <p:cNvSpPr/>
            <p:nvPr/>
          </p:nvSpPr>
          <p:spPr>
            <a:xfrm rot="5400000">
              <a:off x="334109"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6" name="Group 16"/>
          <p:cNvGrpSpPr/>
          <p:nvPr/>
        </p:nvGrpSpPr>
        <p:grpSpPr>
          <a:xfrm>
            <a:off x="15824728" y="8576308"/>
            <a:ext cx="890951" cy="890951"/>
            <a:chOff x="0" y="0"/>
            <a:chExt cx="1187935" cy="1187935"/>
          </a:xfrm>
        </p:grpSpPr>
        <p:grpSp>
          <p:nvGrpSpPr>
            <p:cNvPr id="17" name="Group 17"/>
            <p:cNvGrpSpPr/>
            <p:nvPr/>
          </p:nvGrpSpPr>
          <p:grpSpPr>
            <a:xfrm>
              <a:off x="0" y="0"/>
              <a:ext cx="1187935" cy="118793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rot="5400000">
              <a:off x="334109"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21" name="Freeform 21"/>
          <p:cNvSpPr/>
          <p:nvPr/>
        </p:nvSpPr>
        <p:spPr>
          <a:xfrm>
            <a:off x="6919426"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p:cNvSpPr/>
          <p:nvPr/>
        </p:nvSpPr>
        <p:spPr>
          <a:xfrm>
            <a:off x="15533052" y="9569122"/>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202847" y="-649121"/>
            <a:ext cx="2372051" cy="2402630"/>
          </a:xfrm>
          <a:custGeom>
            <a:avLst/>
            <a:gdLst/>
            <a:ahLst/>
            <a:cxnLst/>
            <a:rect l="l" t="t" r="r" b="b"/>
            <a:pathLst>
              <a:path w="2372051" h="2402630">
                <a:moveTo>
                  <a:pt x="0" y="0"/>
                </a:moveTo>
                <a:lnTo>
                  <a:pt x="2372051" y="0"/>
                </a:lnTo>
                <a:lnTo>
                  <a:pt x="2372051" y="2402630"/>
                </a:lnTo>
                <a:lnTo>
                  <a:pt x="0" y="2402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586223" y="3848195"/>
            <a:ext cx="1225771" cy="521510"/>
          </a:xfrm>
          <a:custGeom>
            <a:avLst/>
            <a:gdLst/>
            <a:ahLst/>
            <a:cxnLst/>
            <a:rect l="l" t="t" r="r" b="b"/>
            <a:pathLst>
              <a:path w="1225771" h="521510">
                <a:moveTo>
                  <a:pt x="0" y="0"/>
                </a:moveTo>
                <a:lnTo>
                  <a:pt x="1225771" y="0"/>
                </a:lnTo>
                <a:lnTo>
                  <a:pt x="1225771" y="521510"/>
                </a:lnTo>
                <a:lnTo>
                  <a:pt x="0" y="5215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Freeform 25"/>
          <p:cNvSpPr/>
          <p:nvPr/>
        </p:nvSpPr>
        <p:spPr>
          <a:xfrm>
            <a:off x="586223" y="5907515"/>
            <a:ext cx="1225771" cy="521510"/>
          </a:xfrm>
          <a:custGeom>
            <a:avLst/>
            <a:gdLst/>
            <a:ahLst/>
            <a:cxnLst/>
            <a:rect l="l" t="t" r="r" b="b"/>
            <a:pathLst>
              <a:path w="1225771" h="521510">
                <a:moveTo>
                  <a:pt x="0" y="0"/>
                </a:moveTo>
                <a:lnTo>
                  <a:pt x="1225771" y="0"/>
                </a:lnTo>
                <a:lnTo>
                  <a:pt x="1225771" y="521510"/>
                </a:lnTo>
                <a:lnTo>
                  <a:pt x="0" y="5215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6" name="Freeform 26"/>
          <p:cNvSpPr/>
          <p:nvPr/>
        </p:nvSpPr>
        <p:spPr>
          <a:xfrm flipH="1" flipV="1">
            <a:off x="10701420" y="8647520"/>
            <a:ext cx="3278960" cy="1639480"/>
          </a:xfrm>
          <a:custGeom>
            <a:avLst/>
            <a:gdLst/>
            <a:ahLst/>
            <a:cxnLst/>
            <a:rect l="l" t="t" r="r" b="b"/>
            <a:pathLst>
              <a:path w="3278960" h="1639480">
                <a:moveTo>
                  <a:pt x="3278960" y="1639480"/>
                </a:moveTo>
                <a:lnTo>
                  <a:pt x="0" y="1639480"/>
                </a:lnTo>
                <a:lnTo>
                  <a:pt x="0" y="0"/>
                </a:lnTo>
                <a:lnTo>
                  <a:pt x="3278960" y="0"/>
                </a:lnTo>
                <a:lnTo>
                  <a:pt x="3278960" y="163948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27" name="Group 27"/>
          <p:cNvGrpSpPr/>
          <p:nvPr/>
        </p:nvGrpSpPr>
        <p:grpSpPr>
          <a:xfrm>
            <a:off x="1945465" y="3456925"/>
            <a:ext cx="15313835" cy="1664115"/>
            <a:chOff x="0" y="0"/>
            <a:chExt cx="4033274" cy="438285"/>
          </a:xfrm>
        </p:grpSpPr>
        <p:sp>
          <p:nvSpPr>
            <p:cNvPr id="28" name="Freeform 28"/>
            <p:cNvSpPr/>
            <p:nvPr/>
          </p:nvSpPr>
          <p:spPr>
            <a:xfrm>
              <a:off x="0" y="0"/>
              <a:ext cx="4033274" cy="438285"/>
            </a:xfrm>
            <a:custGeom>
              <a:avLst/>
              <a:gdLst/>
              <a:ahLst/>
              <a:cxnLst/>
              <a:rect l="l" t="t" r="r" b="b"/>
              <a:pathLst>
                <a:path w="4033274" h="438285">
                  <a:moveTo>
                    <a:pt x="25783" y="0"/>
                  </a:moveTo>
                  <a:lnTo>
                    <a:pt x="4007491" y="0"/>
                  </a:lnTo>
                  <a:cubicBezTo>
                    <a:pt x="4021730" y="0"/>
                    <a:pt x="4033274" y="11543"/>
                    <a:pt x="4033274" y="25783"/>
                  </a:cubicBezTo>
                  <a:lnTo>
                    <a:pt x="4033274" y="412502"/>
                  </a:lnTo>
                  <a:cubicBezTo>
                    <a:pt x="4033274" y="419340"/>
                    <a:pt x="4030557" y="425899"/>
                    <a:pt x="4025722" y="430734"/>
                  </a:cubicBezTo>
                  <a:cubicBezTo>
                    <a:pt x="4020887" y="435569"/>
                    <a:pt x="4014329" y="438285"/>
                    <a:pt x="4007491" y="438285"/>
                  </a:cubicBezTo>
                  <a:lnTo>
                    <a:pt x="25783" y="438285"/>
                  </a:lnTo>
                  <a:cubicBezTo>
                    <a:pt x="18945" y="438285"/>
                    <a:pt x="12387" y="435569"/>
                    <a:pt x="7552" y="430734"/>
                  </a:cubicBezTo>
                  <a:cubicBezTo>
                    <a:pt x="2716" y="425899"/>
                    <a:pt x="0" y="419340"/>
                    <a:pt x="0" y="412502"/>
                  </a:cubicBezTo>
                  <a:lnTo>
                    <a:pt x="0" y="25783"/>
                  </a:lnTo>
                  <a:cubicBezTo>
                    <a:pt x="0" y="18945"/>
                    <a:pt x="2716" y="12387"/>
                    <a:pt x="7552" y="7552"/>
                  </a:cubicBezTo>
                  <a:cubicBezTo>
                    <a:pt x="12387" y="2716"/>
                    <a:pt x="18945" y="0"/>
                    <a:pt x="25783" y="0"/>
                  </a:cubicBezTo>
                  <a:close/>
                </a:path>
              </a:pathLst>
            </a:custGeom>
            <a:solidFill>
              <a:srgbClr val="1074BA"/>
            </a:solidFill>
          </p:spPr>
          <p:txBody>
            <a:bodyPr/>
            <a:lstStyle/>
            <a:p>
              <a:endParaRPr lang="en-US"/>
            </a:p>
          </p:txBody>
        </p:sp>
        <p:sp>
          <p:nvSpPr>
            <p:cNvPr id="29" name="TextBox 29"/>
            <p:cNvSpPr txBox="1"/>
            <p:nvPr/>
          </p:nvSpPr>
          <p:spPr>
            <a:xfrm>
              <a:off x="0" y="-47625"/>
              <a:ext cx="4033274" cy="485910"/>
            </a:xfrm>
            <a:prstGeom prst="rect">
              <a:avLst/>
            </a:prstGeom>
          </p:spPr>
          <p:txBody>
            <a:bodyPr lIns="50800" tIns="50800" rIns="50800" bIns="50800" rtlCol="0" anchor="ctr"/>
            <a:lstStyle/>
            <a:p>
              <a:pPr algn="ctr">
                <a:lnSpc>
                  <a:spcPts val="2800"/>
                </a:lnSpc>
              </a:pPr>
              <a:endParaRPr/>
            </a:p>
          </p:txBody>
        </p:sp>
      </p:grpSp>
      <p:sp>
        <p:nvSpPr>
          <p:cNvPr id="30" name="Freeform 30"/>
          <p:cNvSpPr/>
          <p:nvPr/>
        </p:nvSpPr>
        <p:spPr>
          <a:xfrm>
            <a:off x="14637002" y="541929"/>
            <a:ext cx="3018560" cy="2559739"/>
          </a:xfrm>
          <a:custGeom>
            <a:avLst/>
            <a:gdLst/>
            <a:ahLst/>
            <a:cxnLst/>
            <a:rect l="l" t="t" r="r" b="b"/>
            <a:pathLst>
              <a:path w="3018560" h="2559739">
                <a:moveTo>
                  <a:pt x="0" y="0"/>
                </a:moveTo>
                <a:lnTo>
                  <a:pt x="3018560" y="0"/>
                </a:lnTo>
                <a:lnTo>
                  <a:pt x="3018560" y="2559739"/>
                </a:lnTo>
                <a:lnTo>
                  <a:pt x="0" y="255973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1" name="TextBox 31"/>
          <p:cNvSpPr txBox="1"/>
          <p:nvPr/>
        </p:nvSpPr>
        <p:spPr>
          <a:xfrm>
            <a:off x="2244463" y="3870872"/>
            <a:ext cx="14860435" cy="673350"/>
          </a:xfrm>
          <a:prstGeom prst="rect">
            <a:avLst/>
          </a:prstGeom>
        </p:spPr>
        <p:txBody>
          <a:bodyPr lIns="0" tIns="0" rIns="0" bIns="0" rtlCol="0" anchor="t">
            <a:spAutoFit/>
          </a:bodyPr>
          <a:lstStyle/>
          <a:p>
            <a:pPr algn="just">
              <a:lnSpc>
                <a:spcPts val="5888"/>
              </a:lnSpc>
            </a:pPr>
            <a:r>
              <a:rPr lang="en-US" sz="3200" b="1">
                <a:solidFill>
                  <a:srgbClr val="FFFFFF"/>
                </a:solidFill>
                <a:latin typeface="Aileron Bold"/>
                <a:ea typeface="Aileron Bold"/>
                <a:cs typeface="Aileron Bold"/>
                <a:sym typeface="Aileron Bold"/>
              </a:rPr>
              <a:t>Đặc điểm: Bộ nhớ gần CPU truy cập nhanh hơn → cần tận dụng tính cục bộ. </a:t>
            </a:r>
          </a:p>
        </p:txBody>
      </p:sp>
      <p:sp>
        <p:nvSpPr>
          <p:cNvPr id="32" name="TextBox 32"/>
          <p:cNvSpPr txBox="1"/>
          <p:nvPr/>
        </p:nvSpPr>
        <p:spPr>
          <a:xfrm>
            <a:off x="2214948" y="6050749"/>
            <a:ext cx="14860435" cy="1099819"/>
          </a:xfrm>
          <a:prstGeom prst="rect">
            <a:avLst/>
          </a:prstGeom>
        </p:spPr>
        <p:txBody>
          <a:bodyPr lIns="0" tIns="0" rIns="0" bIns="0" rtlCol="0" anchor="t">
            <a:spAutoFit/>
          </a:bodyPr>
          <a:lstStyle/>
          <a:p>
            <a:pPr algn="just">
              <a:lnSpc>
                <a:spcPts val="4480"/>
              </a:lnSpc>
              <a:spcBef>
                <a:spcPct val="0"/>
              </a:spcBef>
            </a:pPr>
            <a:r>
              <a:rPr lang="en-US" sz="3200" b="1">
                <a:solidFill>
                  <a:srgbClr val="FFFFFF"/>
                </a:solidFill>
                <a:latin typeface="Aileron Bold"/>
                <a:ea typeface="Aileron Bold"/>
                <a:cs typeface="Aileron Bold"/>
                <a:sym typeface="Aileron Bold"/>
              </a:rPr>
              <a:t>Quản lý NUMA: Phân bổ bộ nhớ và lập lịch luồng theo vị trí CPU. Cân bằng tải giữa các vùng bộ nhớ để tránh nghẽn.</a:t>
            </a:r>
          </a:p>
        </p:txBody>
      </p:sp>
      <p:sp>
        <p:nvSpPr>
          <p:cNvPr id="33" name="TextBox 3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E2F5F"/>
                </a:solidFill>
                <a:latin typeface="Canva Sans"/>
                <a:ea typeface="Canva Sans"/>
                <a:cs typeface="Canva Sans"/>
                <a:sym typeface="Canva Sans"/>
              </a:rPr>
              <a:t>36</a:t>
            </a:r>
          </a:p>
        </p:txBody>
      </p:sp>
      <p:sp>
        <p:nvSpPr>
          <p:cNvPr id="34" name="TextBox 34"/>
          <p:cNvSpPr txBox="1"/>
          <p:nvPr/>
        </p:nvSpPr>
        <p:spPr>
          <a:xfrm>
            <a:off x="676293" y="2157296"/>
            <a:ext cx="15449140" cy="944372"/>
          </a:xfrm>
          <a:prstGeom prst="rect">
            <a:avLst/>
          </a:prstGeom>
        </p:spPr>
        <p:txBody>
          <a:bodyPr lIns="0" tIns="0" rIns="0" bIns="0" rtlCol="0" anchor="t">
            <a:spAutoFit/>
          </a:bodyPr>
          <a:lstStyle/>
          <a:p>
            <a:pPr marL="0" lvl="0" indent="0" algn="l">
              <a:lnSpc>
                <a:spcPts val="6603"/>
              </a:lnSpc>
              <a:spcBef>
                <a:spcPct val="0"/>
              </a:spcBef>
            </a:pPr>
            <a:r>
              <a:rPr lang="en-US" sz="5199" b="1">
                <a:solidFill>
                  <a:srgbClr val="0E2F5F"/>
                </a:solidFill>
                <a:latin typeface="Akzidenz-Grotesk Heavy"/>
                <a:ea typeface="Akzidenz-Grotesk Heavy"/>
                <a:cs typeface="Akzidenz-Grotesk Heavy"/>
                <a:sym typeface="Akzidenz-Grotesk Heavy"/>
              </a:rPr>
              <a:t>VIII.</a:t>
            </a:r>
            <a:r>
              <a:rPr lang="en-US" sz="5199" b="1" u="none" strike="noStrike">
                <a:solidFill>
                  <a:srgbClr val="0E2F5F"/>
                </a:solidFill>
                <a:latin typeface="Akzidenz-Grotesk Heavy"/>
                <a:ea typeface="Akzidenz-Grotesk Heavy"/>
                <a:cs typeface="Akzidenz-Grotesk Heavy"/>
                <a:sym typeface="Akzidenz-Grotesk Heavy"/>
              </a:rPr>
              <a:t> Quản Lý Bộ Nhớ Trên Hệ Thống NUMA </a:t>
            </a:r>
          </a:p>
        </p:txBody>
      </p:sp>
      <p:sp>
        <p:nvSpPr>
          <p:cNvPr id="35" name="Freeform 35"/>
          <p:cNvSpPr/>
          <p:nvPr/>
        </p:nvSpPr>
        <p:spPr>
          <a:xfrm>
            <a:off x="-3475525" y="6981475"/>
            <a:ext cx="7226546" cy="7226546"/>
          </a:xfrm>
          <a:custGeom>
            <a:avLst/>
            <a:gdLst/>
            <a:ahLst/>
            <a:cxnLst/>
            <a:rect l="l" t="t" r="r" b="b"/>
            <a:pathLst>
              <a:path w="7226546" h="7226546">
                <a:moveTo>
                  <a:pt x="0" y="0"/>
                </a:moveTo>
                <a:lnTo>
                  <a:pt x="7226547" y="0"/>
                </a:lnTo>
                <a:lnTo>
                  <a:pt x="7226547" y="7226546"/>
                </a:lnTo>
                <a:lnTo>
                  <a:pt x="0" y="722654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8110" y="3001766"/>
            <a:ext cx="3353620" cy="5894830"/>
            <a:chOff x="0" y="0"/>
            <a:chExt cx="883258" cy="1552548"/>
          </a:xfrm>
        </p:grpSpPr>
        <p:sp>
          <p:nvSpPr>
            <p:cNvPr id="3" name="Freeform 3"/>
            <p:cNvSpPr/>
            <p:nvPr/>
          </p:nvSpPr>
          <p:spPr>
            <a:xfrm>
              <a:off x="0" y="0"/>
              <a:ext cx="883258" cy="1552548"/>
            </a:xfrm>
            <a:custGeom>
              <a:avLst/>
              <a:gdLst/>
              <a:ahLst/>
              <a:cxnLst/>
              <a:rect l="l" t="t" r="r" b="b"/>
              <a:pathLst>
                <a:path w="883258" h="155254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txBody>
            <a:bodyPr/>
            <a:lstStyle/>
            <a:p>
              <a:endParaRPr lang="en-US"/>
            </a:p>
          </p:txBody>
        </p:sp>
        <p:sp>
          <p:nvSpPr>
            <p:cNvPr id="4" name="TextBox 4"/>
            <p:cNvSpPr txBox="1"/>
            <p:nvPr/>
          </p:nvSpPr>
          <p:spPr>
            <a:xfrm>
              <a:off x="0" y="-47625"/>
              <a:ext cx="883258" cy="160017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5" name="Freeform 5"/>
          <p:cNvSpPr/>
          <p:nvPr/>
        </p:nvSpPr>
        <p:spPr>
          <a:xfrm>
            <a:off x="4044420" y="-1848214"/>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396943" y="1028700"/>
            <a:ext cx="647477" cy="647477"/>
          </a:xfrm>
          <a:custGeom>
            <a:avLst/>
            <a:gdLst/>
            <a:ahLst/>
            <a:cxnLst/>
            <a:rect l="l" t="t" r="r" b="b"/>
            <a:pathLst>
              <a:path w="647477" h="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39169" y="686888"/>
            <a:ext cx="3357774" cy="2643687"/>
          </a:xfrm>
          <a:custGeom>
            <a:avLst/>
            <a:gdLst/>
            <a:ahLst/>
            <a:cxnLst/>
            <a:rect l="l" t="t" r="r" b="b"/>
            <a:pathLst>
              <a:path w="3357774" h="2643687">
                <a:moveTo>
                  <a:pt x="0" y="0"/>
                </a:moveTo>
                <a:lnTo>
                  <a:pt x="3357774" y="0"/>
                </a:lnTo>
                <a:lnTo>
                  <a:pt x="3357774" y="2643687"/>
                </a:lnTo>
                <a:lnTo>
                  <a:pt x="0" y="26436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589546" y="6172200"/>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2197295" y="6089871"/>
            <a:ext cx="4515109" cy="4255490"/>
          </a:xfrm>
          <a:custGeom>
            <a:avLst/>
            <a:gdLst/>
            <a:ahLst/>
            <a:cxnLst/>
            <a:rect l="l" t="t" r="r" b="b"/>
            <a:pathLst>
              <a:path w="4515109" h="4255490">
                <a:moveTo>
                  <a:pt x="0" y="0"/>
                </a:moveTo>
                <a:lnTo>
                  <a:pt x="4515109" y="0"/>
                </a:lnTo>
                <a:lnTo>
                  <a:pt x="4515109" y="4255491"/>
                </a:lnTo>
                <a:lnTo>
                  <a:pt x="0" y="4255491"/>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4569680" y="3006947"/>
            <a:ext cx="13157096" cy="3082925"/>
          </a:xfrm>
          <a:prstGeom prst="rect">
            <a:avLst/>
          </a:prstGeom>
        </p:spPr>
        <p:txBody>
          <a:bodyPr lIns="0" tIns="0" rIns="0" bIns="0" rtlCol="0" anchor="t">
            <a:spAutoFit/>
          </a:bodyPr>
          <a:lstStyle/>
          <a:p>
            <a:pPr algn="just">
              <a:lnSpc>
                <a:spcPts val="4900"/>
              </a:lnSpc>
            </a:pPr>
            <a:r>
              <a:rPr lang="en-US" sz="3500" b="1">
                <a:solidFill>
                  <a:srgbClr val="0E2F5F"/>
                </a:solidFill>
                <a:latin typeface="Aileron Bold"/>
                <a:ea typeface="Aileron Bold"/>
                <a:cs typeface="Aileron Bold"/>
                <a:sym typeface="Aileron Bold"/>
              </a:rPr>
              <a:t>Quản lý bộ nhớ ảo là một phần thiết yếu của hệ điều hành hiện đại, cho phép chạy các chương trình lớn hơn và tối ưu hóa sử dụng tài nguyên. Kỹ thuật phân trang theo yêu cầu, cùng với các phương pháp thay thế trang và phân bổ bộ nhớ, đóng vai trò quan trọng trong việc duy trì hiệu suất của hệ thống.</a:t>
            </a:r>
          </a:p>
        </p:txBody>
      </p:sp>
      <p:sp>
        <p:nvSpPr>
          <p:cNvPr id="11" name="TextBox 11"/>
          <p:cNvSpPr txBox="1"/>
          <p:nvPr/>
        </p:nvSpPr>
        <p:spPr>
          <a:xfrm>
            <a:off x="10957512" y="1438052"/>
            <a:ext cx="3666411" cy="1150621"/>
          </a:xfrm>
          <a:prstGeom prst="rect">
            <a:avLst/>
          </a:prstGeom>
        </p:spPr>
        <p:txBody>
          <a:bodyPr lIns="0" tIns="0" rIns="0" bIns="0" rtlCol="0" anchor="t">
            <a:spAutoFit/>
          </a:bodyPr>
          <a:lstStyle/>
          <a:p>
            <a:pPr algn="ctr">
              <a:lnSpc>
                <a:spcPts val="8399"/>
              </a:lnSpc>
              <a:spcBef>
                <a:spcPct val="0"/>
              </a:spcBef>
            </a:pPr>
            <a:r>
              <a:rPr lang="en-US" sz="5999" b="1">
                <a:solidFill>
                  <a:srgbClr val="0E2F5F"/>
                </a:solidFill>
                <a:latin typeface="Akzidenz-Grotesk Bold"/>
                <a:ea typeface="Akzidenz-Grotesk Bold"/>
                <a:cs typeface="Akzidenz-Grotesk Bold"/>
                <a:sym typeface="Akzidenz-Grotesk Bold"/>
              </a:rPr>
              <a:t>KẾT LUẬN</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E2F5F"/>
                </a:solidFill>
                <a:latin typeface="Canva Sans"/>
                <a:ea typeface="Canva Sans"/>
                <a:cs typeface="Canva Sans"/>
                <a:sym typeface="Canva Sans"/>
              </a:rPr>
              <a:t>37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70689" y="3176727"/>
            <a:ext cx="9346622" cy="3896988"/>
          </a:xfrm>
          <a:prstGeom prst="rect">
            <a:avLst/>
          </a:prstGeom>
        </p:spPr>
        <p:txBody>
          <a:bodyPr lIns="0" tIns="0" rIns="0" bIns="0" rtlCol="0" anchor="t">
            <a:spAutoFit/>
          </a:bodyPr>
          <a:lstStyle/>
          <a:p>
            <a:pPr algn="ctr">
              <a:lnSpc>
                <a:spcPts val="14658"/>
              </a:lnSpc>
            </a:pPr>
            <a:r>
              <a:rPr lang="en-US" sz="16848" b="1">
                <a:solidFill>
                  <a:srgbClr val="0E2F5F"/>
                </a:solidFill>
                <a:latin typeface="Barlow Condensed Heavy"/>
                <a:ea typeface="Barlow Condensed Heavy"/>
                <a:cs typeface="Barlow Condensed Heavy"/>
                <a:sym typeface="Barlow Condensed Heavy"/>
              </a:rPr>
              <a:t>THANK YOU!</a:t>
            </a:r>
          </a:p>
        </p:txBody>
      </p:sp>
      <p:grpSp>
        <p:nvGrpSpPr>
          <p:cNvPr id="3" name="Group 3"/>
          <p:cNvGrpSpPr/>
          <p:nvPr/>
        </p:nvGrpSpPr>
        <p:grpSpPr>
          <a:xfrm>
            <a:off x="7249048" y="7616640"/>
            <a:ext cx="3789904" cy="665701"/>
            <a:chOff x="0" y="0"/>
            <a:chExt cx="998164" cy="175329"/>
          </a:xfrm>
        </p:grpSpPr>
        <p:sp>
          <p:nvSpPr>
            <p:cNvPr id="4" name="Freeform 4"/>
            <p:cNvSpPr/>
            <p:nvPr/>
          </p:nvSpPr>
          <p:spPr>
            <a:xfrm>
              <a:off x="0" y="0"/>
              <a:ext cx="998164" cy="175329"/>
            </a:xfrm>
            <a:custGeom>
              <a:avLst/>
              <a:gdLst/>
              <a:ahLst/>
              <a:cxnLst/>
              <a:rect l="l" t="t" r="r" b="b"/>
              <a:pathLst>
                <a:path w="998164" h="175329">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txBody>
            <a:bodyPr/>
            <a:lstStyle/>
            <a:p>
              <a:endParaRPr lang="en-US"/>
            </a:p>
          </p:txBody>
        </p:sp>
        <p:sp>
          <p:nvSpPr>
            <p:cNvPr id="5" name="TextBox 5"/>
            <p:cNvSpPr txBox="1"/>
            <p:nvPr/>
          </p:nvSpPr>
          <p:spPr>
            <a:xfrm>
              <a:off x="0" y="-47625"/>
              <a:ext cx="998164" cy="222954"/>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8948575" y="7756197"/>
            <a:ext cx="390850" cy="386586"/>
          </a:xfrm>
          <a:custGeom>
            <a:avLst/>
            <a:gdLst/>
            <a:ahLst/>
            <a:cxnLst/>
            <a:rect l="l" t="t" r="r" b="b"/>
            <a:pathLst>
              <a:path w="390850" h="386586">
                <a:moveTo>
                  <a:pt x="0" y="0"/>
                </a:moveTo>
                <a:lnTo>
                  <a:pt x="390850" y="0"/>
                </a:lnTo>
                <a:lnTo>
                  <a:pt x="390850" y="386586"/>
                </a:lnTo>
                <a:lnTo>
                  <a:pt x="0" y="386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3424608" y="-1072654"/>
            <a:ext cx="11438784" cy="2839490"/>
            <a:chOff x="0" y="0"/>
            <a:chExt cx="3012684" cy="747849"/>
          </a:xfrm>
        </p:grpSpPr>
        <p:sp>
          <p:nvSpPr>
            <p:cNvPr id="8" name="Freeform 8"/>
            <p:cNvSpPr/>
            <p:nvPr/>
          </p:nvSpPr>
          <p:spPr>
            <a:xfrm>
              <a:off x="0" y="0"/>
              <a:ext cx="3012684" cy="747849"/>
            </a:xfrm>
            <a:custGeom>
              <a:avLst/>
              <a:gdLst/>
              <a:ahLst/>
              <a:cxnLst/>
              <a:rect l="l" t="t" r="r" b="b"/>
              <a:pathLst>
                <a:path w="3012684" h="747849">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txBody>
            <a:bodyPr/>
            <a:lstStyle/>
            <a:p>
              <a:endParaRPr lang="en-US"/>
            </a:p>
          </p:txBody>
        </p:sp>
        <p:sp>
          <p:nvSpPr>
            <p:cNvPr id="9" name="TextBox 9"/>
            <p:cNvSpPr txBox="1"/>
            <p:nvPr/>
          </p:nvSpPr>
          <p:spPr>
            <a:xfrm>
              <a:off x="0" y="-47625"/>
              <a:ext cx="3012684" cy="795474"/>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0" name="Group 10"/>
          <p:cNvGrpSpPr/>
          <p:nvPr/>
        </p:nvGrpSpPr>
        <p:grpSpPr>
          <a:xfrm>
            <a:off x="8395527" y="1028700"/>
            <a:ext cx="1496945" cy="14969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8673581" y="1447879"/>
            <a:ext cx="940838" cy="658587"/>
          </a:xfrm>
          <a:custGeom>
            <a:avLst/>
            <a:gdLst/>
            <a:ahLst/>
            <a:cxnLst/>
            <a:rect l="l" t="t" r="r" b="b"/>
            <a:pathLst>
              <a:path w="940838" h="658587">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3424608" y="4750679"/>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flipH="1">
            <a:off x="13344065" y="4750679"/>
            <a:ext cx="1519327" cy="469610"/>
          </a:xfrm>
          <a:custGeom>
            <a:avLst/>
            <a:gdLst/>
            <a:ahLst/>
            <a:cxnLst/>
            <a:rect l="l" t="t" r="r" b="b"/>
            <a:pathLst>
              <a:path w="1519327" h="469610">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6" name="Group 16"/>
          <p:cNvGrpSpPr/>
          <p:nvPr/>
        </p:nvGrpSpPr>
        <p:grpSpPr>
          <a:xfrm>
            <a:off x="0" y="8996715"/>
            <a:ext cx="18288000" cy="1290285"/>
            <a:chOff x="0" y="0"/>
            <a:chExt cx="4816593" cy="339828"/>
          </a:xfrm>
        </p:grpSpPr>
        <p:sp>
          <p:nvSpPr>
            <p:cNvPr id="17" name="Freeform 17"/>
            <p:cNvSpPr/>
            <p:nvPr/>
          </p:nvSpPr>
          <p:spPr>
            <a:xfrm>
              <a:off x="0" y="0"/>
              <a:ext cx="4816592" cy="339828"/>
            </a:xfrm>
            <a:custGeom>
              <a:avLst/>
              <a:gdLst/>
              <a:ahLst/>
              <a:cxnLst/>
              <a:rect l="l" t="t" r="r" b="b"/>
              <a:pathLst>
                <a:path w="4816592" h="339828">
                  <a:moveTo>
                    <a:pt x="0" y="0"/>
                  </a:moveTo>
                  <a:lnTo>
                    <a:pt x="4816592" y="0"/>
                  </a:lnTo>
                  <a:lnTo>
                    <a:pt x="4816592" y="339828"/>
                  </a:lnTo>
                  <a:lnTo>
                    <a:pt x="0" y="339828"/>
                  </a:lnTo>
                  <a:close/>
                </a:path>
              </a:pathLst>
            </a:custGeom>
            <a:solidFill>
              <a:srgbClr val="0E2F5F"/>
            </a:solidFill>
            <a:ln cap="sq">
              <a:noFill/>
              <a:prstDash val="solid"/>
              <a:miter/>
            </a:ln>
          </p:spPr>
          <p:txBody>
            <a:bodyPr/>
            <a:lstStyle/>
            <a:p>
              <a:endParaRPr lang="en-US"/>
            </a:p>
          </p:txBody>
        </p:sp>
        <p:sp>
          <p:nvSpPr>
            <p:cNvPr id="18" name="TextBox 18"/>
            <p:cNvSpPr txBox="1"/>
            <p:nvPr/>
          </p:nvSpPr>
          <p:spPr>
            <a:xfrm>
              <a:off x="0" y="-47625"/>
              <a:ext cx="4816593" cy="38745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3901" y="1028700"/>
            <a:ext cx="3353620" cy="8229600"/>
            <a:chOff x="0" y="0"/>
            <a:chExt cx="883258" cy="2167467"/>
          </a:xfrm>
        </p:grpSpPr>
        <p:sp>
          <p:nvSpPr>
            <p:cNvPr id="3" name="Freeform 3"/>
            <p:cNvSpPr/>
            <p:nvPr/>
          </p:nvSpPr>
          <p:spPr>
            <a:xfrm>
              <a:off x="0" y="0"/>
              <a:ext cx="883258" cy="2167467"/>
            </a:xfrm>
            <a:custGeom>
              <a:avLst/>
              <a:gdLst/>
              <a:ahLst/>
              <a:cxnLst/>
              <a:rect l="l" t="t" r="r" b="b"/>
              <a:pathLst>
                <a:path w="883258" h="2167467">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txBody>
            <a:bodyPr/>
            <a:lstStyle/>
            <a:p>
              <a:endParaRPr lang="en-US"/>
            </a:p>
          </p:txBody>
        </p:sp>
        <p:sp>
          <p:nvSpPr>
            <p:cNvPr id="4" name="TextBox 4"/>
            <p:cNvSpPr txBox="1"/>
            <p:nvPr/>
          </p:nvSpPr>
          <p:spPr>
            <a:xfrm>
              <a:off x="0" y="-47625"/>
              <a:ext cx="883258"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5" name="Group 5"/>
          <p:cNvGrpSpPr/>
          <p:nvPr/>
        </p:nvGrpSpPr>
        <p:grpSpPr>
          <a:xfrm>
            <a:off x="2310024" y="1028700"/>
            <a:ext cx="1496945" cy="14969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2646066" y="1358520"/>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272909" y="7567140"/>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4154803" y="1229991"/>
            <a:ext cx="6843405" cy="965835"/>
          </a:xfrm>
          <a:prstGeom prst="rect">
            <a:avLst/>
          </a:prstGeom>
        </p:spPr>
        <p:txBody>
          <a:bodyPr lIns="0" tIns="0" rIns="0" bIns="0" rtlCol="0" anchor="t">
            <a:spAutoFit/>
          </a:bodyPr>
          <a:lstStyle/>
          <a:p>
            <a:pPr marL="0" lvl="0" indent="0" algn="l">
              <a:lnSpc>
                <a:spcPts val="7620"/>
              </a:lnSpc>
              <a:spcBef>
                <a:spcPct val="0"/>
              </a:spcBef>
            </a:pPr>
            <a:r>
              <a:rPr lang="en-US" sz="6000" b="1">
                <a:solidFill>
                  <a:srgbClr val="0E2F5F"/>
                </a:solidFill>
                <a:latin typeface="Barlow Condensed Heavy"/>
                <a:ea typeface="Barlow Condensed Heavy"/>
                <a:cs typeface="Barlow Condensed Heavy"/>
                <a:sym typeface="Barlow Condensed Heavy"/>
              </a:rPr>
              <a:t>Cách</a:t>
            </a:r>
            <a:r>
              <a:rPr lang="en-US" sz="6000" b="1" u="none" strike="noStrike">
                <a:solidFill>
                  <a:srgbClr val="0E2F5F"/>
                </a:solidFill>
                <a:latin typeface="Barlow Condensed Heavy"/>
                <a:ea typeface="Barlow Condensed Heavy"/>
                <a:cs typeface="Barlow Condensed Heavy"/>
                <a:sym typeface="Barlow Condensed Heavy"/>
              </a:rPr>
              <a:t> Hoạt Động</a:t>
            </a:r>
          </a:p>
        </p:txBody>
      </p:sp>
      <p:grpSp>
        <p:nvGrpSpPr>
          <p:cNvPr id="11" name="Group 11"/>
          <p:cNvGrpSpPr/>
          <p:nvPr/>
        </p:nvGrpSpPr>
        <p:grpSpPr>
          <a:xfrm>
            <a:off x="3268290" y="2525645"/>
            <a:ext cx="7527281" cy="7333925"/>
            <a:chOff x="0" y="0"/>
            <a:chExt cx="10036374" cy="9778566"/>
          </a:xfrm>
        </p:grpSpPr>
        <p:grpSp>
          <p:nvGrpSpPr>
            <p:cNvPr id="12" name="Group 12"/>
            <p:cNvGrpSpPr/>
            <p:nvPr/>
          </p:nvGrpSpPr>
          <p:grpSpPr>
            <a:xfrm>
              <a:off x="2643291" y="4827930"/>
              <a:ext cx="7116041" cy="4950636"/>
              <a:chOff x="0" y="0"/>
              <a:chExt cx="1014422" cy="705734"/>
            </a:xfrm>
          </p:grpSpPr>
          <p:sp>
            <p:nvSpPr>
              <p:cNvPr id="13" name="Freeform 13"/>
              <p:cNvSpPr/>
              <p:nvPr/>
            </p:nvSpPr>
            <p:spPr>
              <a:xfrm>
                <a:off x="0" y="0"/>
                <a:ext cx="1014422" cy="705734"/>
              </a:xfrm>
              <a:custGeom>
                <a:avLst/>
                <a:gdLst/>
                <a:ahLst/>
                <a:cxnLst/>
                <a:rect l="l" t="t" r="r" b="b"/>
                <a:pathLst>
                  <a:path w="1014422" h="705734">
                    <a:moveTo>
                      <a:pt x="23210" y="0"/>
                    </a:moveTo>
                    <a:lnTo>
                      <a:pt x="991213" y="0"/>
                    </a:lnTo>
                    <a:cubicBezTo>
                      <a:pt x="997368" y="0"/>
                      <a:pt x="1003272" y="2445"/>
                      <a:pt x="1007624" y="6798"/>
                    </a:cubicBezTo>
                    <a:cubicBezTo>
                      <a:pt x="1011977" y="11151"/>
                      <a:pt x="1014422" y="17054"/>
                      <a:pt x="1014422" y="23210"/>
                    </a:cubicBezTo>
                    <a:lnTo>
                      <a:pt x="1014422" y="682525"/>
                    </a:lnTo>
                    <a:cubicBezTo>
                      <a:pt x="1014422" y="688680"/>
                      <a:pt x="1011977" y="694584"/>
                      <a:pt x="1007624" y="698937"/>
                    </a:cubicBezTo>
                    <a:cubicBezTo>
                      <a:pt x="1003272" y="703289"/>
                      <a:pt x="997368" y="705734"/>
                      <a:pt x="991213" y="705734"/>
                    </a:cubicBezTo>
                    <a:lnTo>
                      <a:pt x="23210" y="705734"/>
                    </a:lnTo>
                    <a:cubicBezTo>
                      <a:pt x="17054" y="705734"/>
                      <a:pt x="11151" y="703289"/>
                      <a:pt x="6798" y="698937"/>
                    </a:cubicBezTo>
                    <a:cubicBezTo>
                      <a:pt x="2445" y="694584"/>
                      <a:pt x="0" y="688680"/>
                      <a:pt x="0" y="682525"/>
                    </a:cubicBezTo>
                    <a:lnTo>
                      <a:pt x="0" y="23210"/>
                    </a:lnTo>
                    <a:cubicBezTo>
                      <a:pt x="0" y="17054"/>
                      <a:pt x="2445" y="11151"/>
                      <a:pt x="6798" y="6798"/>
                    </a:cubicBezTo>
                    <a:cubicBezTo>
                      <a:pt x="11151" y="2445"/>
                      <a:pt x="17054" y="0"/>
                      <a:pt x="23210" y="0"/>
                    </a:cubicBezTo>
                    <a:close/>
                  </a:path>
                </a:pathLst>
              </a:custGeom>
              <a:blipFill>
                <a:blip r:embed="rId6"/>
                <a:stretch>
                  <a:fillRect l="-2177" r="-2177"/>
                </a:stretch>
              </a:blipFill>
            </p:spPr>
            <p:txBody>
              <a:bodyPr/>
              <a:lstStyle/>
              <a:p>
                <a:endParaRPr lang="en-US"/>
              </a:p>
            </p:txBody>
          </p:sp>
        </p:grpSp>
        <p:sp>
          <p:nvSpPr>
            <p:cNvPr id="14" name="TextBox 14"/>
            <p:cNvSpPr txBox="1"/>
            <p:nvPr/>
          </p:nvSpPr>
          <p:spPr>
            <a:xfrm>
              <a:off x="0" y="-95250"/>
              <a:ext cx="10036374" cy="6038850"/>
            </a:xfrm>
            <a:prstGeom prst="rect">
              <a:avLst/>
            </a:prstGeom>
          </p:spPr>
          <p:txBody>
            <a:bodyPr lIns="0" tIns="0" rIns="0" bIns="0" rtlCol="0" anchor="t">
              <a:spAutoFit/>
            </a:bodyPr>
            <a:lstStyle/>
            <a:p>
              <a:pPr algn="just">
                <a:lnSpc>
                  <a:spcPts val="4500"/>
                </a:lnSpc>
              </a:pPr>
              <a:r>
                <a:rPr lang="en-US" sz="3000" b="1">
                  <a:solidFill>
                    <a:srgbClr val="021828"/>
                  </a:solidFill>
                  <a:latin typeface="Aileron Bold"/>
                  <a:ea typeface="Aileron Bold"/>
                  <a:cs typeface="Aileron Bold"/>
                  <a:sym typeface="Aileron Bold"/>
                </a:rPr>
                <a:t> Ánh xạ địa chỉ bộ nhớ logic thành địa chỉ bộ nhớ vật lý:</a:t>
              </a:r>
            </a:p>
            <a:p>
              <a:pPr marL="647700" lvl="1" indent="-323850" algn="just">
                <a:lnSpc>
                  <a:spcPts val="4500"/>
                </a:lnSpc>
                <a:buFont typeface="Arial"/>
                <a:buChar char="•"/>
              </a:pPr>
              <a:r>
                <a:rPr lang="en-US" sz="3000" b="1">
                  <a:solidFill>
                    <a:srgbClr val="021828"/>
                  </a:solidFill>
                  <a:latin typeface="Aileron Bold"/>
                  <a:ea typeface="Aileron Bold"/>
                  <a:cs typeface="Aileron Bold"/>
                  <a:sym typeface="Aileron Bold"/>
                </a:rPr>
                <a:t>RAM không đủ, hệ điều hành chuyển bớt dữ liệu xuống ổ cứng. </a:t>
              </a:r>
            </a:p>
            <a:p>
              <a:pPr marL="647700" lvl="1" indent="-323850" algn="just">
                <a:lnSpc>
                  <a:spcPts val="4500"/>
                </a:lnSpc>
                <a:buFont typeface="Arial"/>
                <a:buChar char="•"/>
              </a:pPr>
              <a:r>
                <a:rPr lang="en-US" sz="3000" b="1">
                  <a:solidFill>
                    <a:srgbClr val="021828"/>
                  </a:solidFill>
                  <a:latin typeface="Aileron Bold"/>
                  <a:ea typeface="Aileron Bold"/>
                  <a:cs typeface="Aileron Bold"/>
                  <a:sym typeface="Aileron Bold"/>
                </a:rPr>
                <a:t>Khi cần, hệ điều hành sẽ tải lại dữ liệu từ ổ cứng lên RAM để tiếp tục xử lý.</a:t>
              </a:r>
            </a:p>
            <a:p>
              <a:pPr algn="just">
                <a:lnSpc>
                  <a:spcPts val="4500"/>
                </a:lnSpc>
              </a:pPr>
              <a:endParaRPr lang="en-US" sz="3000" b="1">
                <a:solidFill>
                  <a:srgbClr val="021828"/>
                </a:solidFill>
                <a:latin typeface="Aileron Bold"/>
                <a:ea typeface="Aileron Bold"/>
                <a:cs typeface="Aileron Bold"/>
                <a:sym typeface="Aileron Bold"/>
              </a:endParaRPr>
            </a:p>
            <a:p>
              <a:pPr marL="0" lvl="0" indent="0" algn="just">
                <a:lnSpc>
                  <a:spcPts val="4500"/>
                </a:lnSpc>
              </a:pPr>
              <a:endParaRPr lang="en-US" sz="3000" b="1">
                <a:solidFill>
                  <a:srgbClr val="021828"/>
                </a:solidFill>
                <a:latin typeface="Aileron Bold"/>
                <a:ea typeface="Aileron Bold"/>
                <a:cs typeface="Aileron Bold"/>
                <a:sym typeface="Aileron Bold"/>
              </a:endParaRPr>
            </a:p>
          </p:txBody>
        </p:sp>
      </p:grpSp>
      <p:grpSp>
        <p:nvGrpSpPr>
          <p:cNvPr id="15" name="Group 15"/>
          <p:cNvGrpSpPr/>
          <p:nvPr/>
        </p:nvGrpSpPr>
        <p:grpSpPr>
          <a:xfrm>
            <a:off x="11932286" y="2878351"/>
            <a:ext cx="6010915" cy="5304252"/>
            <a:chOff x="0" y="0"/>
            <a:chExt cx="8014553" cy="7072336"/>
          </a:xfrm>
        </p:grpSpPr>
        <p:grpSp>
          <p:nvGrpSpPr>
            <p:cNvPr id="16" name="Group 16"/>
            <p:cNvGrpSpPr/>
            <p:nvPr/>
          </p:nvGrpSpPr>
          <p:grpSpPr>
            <a:xfrm>
              <a:off x="0" y="0"/>
              <a:ext cx="8014553" cy="1157783"/>
              <a:chOff x="0" y="0"/>
              <a:chExt cx="1583122" cy="228698"/>
            </a:xfrm>
          </p:grpSpPr>
          <p:sp>
            <p:nvSpPr>
              <p:cNvPr id="17" name="Freeform 17"/>
              <p:cNvSpPr/>
              <p:nvPr/>
            </p:nvSpPr>
            <p:spPr>
              <a:xfrm>
                <a:off x="0" y="0"/>
                <a:ext cx="1583122" cy="228698"/>
              </a:xfrm>
              <a:custGeom>
                <a:avLst/>
                <a:gdLst/>
                <a:ahLst/>
                <a:cxnLst/>
                <a:rect l="l" t="t" r="r" b="b"/>
                <a:pathLst>
                  <a:path w="1583122" h="228698">
                    <a:moveTo>
                      <a:pt x="65687" y="0"/>
                    </a:moveTo>
                    <a:lnTo>
                      <a:pt x="1517435" y="0"/>
                    </a:lnTo>
                    <a:cubicBezTo>
                      <a:pt x="1534856" y="0"/>
                      <a:pt x="1551564" y="6921"/>
                      <a:pt x="1563882" y="19239"/>
                    </a:cubicBezTo>
                    <a:cubicBezTo>
                      <a:pt x="1576201" y="31558"/>
                      <a:pt x="1583122" y="48266"/>
                      <a:pt x="1583122" y="65687"/>
                    </a:cubicBezTo>
                    <a:lnTo>
                      <a:pt x="1583122" y="163011"/>
                    </a:lnTo>
                    <a:cubicBezTo>
                      <a:pt x="1583122" y="180432"/>
                      <a:pt x="1576201" y="197140"/>
                      <a:pt x="1563882" y="209459"/>
                    </a:cubicBezTo>
                    <a:cubicBezTo>
                      <a:pt x="1551564" y="221777"/>
                      <a:pt x="1534856" y="228698"/>
                      <a:pt x="1517435" y="228698"/>
                    </a:cubicBezTo>
                    <a:lnTo>
                      <a:pt x="65687" y="228698"/>
                    </a:lnTo>
                    <a:cubicBezTo>
                      <a:pt x="48266" y="228698"/>
                      <a:pt x="31558" y="221777"/>
                      <a:pt x="19239" y="209459"/>
                    </a:cubicBezTo>
                    <a:cubicBezTo>
                      <a:pt x="6921" y="197140"/>
                      <a:pt x="0" y="180432"/>
                      <a:pt x="0" y="163011"/>
                    </a:cubicBezTo>
                    <a:lnTo>
                      <a:pt x="0" y="65687"/>
                    </a:lnTo>
                    <a:cubicBezTo>
                      <a:pt x="0" y="48266"/>
                      <a:pt x="6921" y="31558"/>
                      <a:pt x="19239" y="19239"/>
                    </a:cubicBezTo>
                    <a:cubicBezTo>
                      <a:pt x="31558" y="6921"/>
                      <a:pt x="48266" y="0"/>
                      <a:pt x="65687" y="0"/>
                    </a:cubicBezTo>
                    <a:close/>
                  </a:path>
                </a:pathLst>
              </a:custGeom>
              <a:solidFill>
                <a:srgbClr val="3A577B"/>
              </a:solidFill>
            </p:spPr>
            <p:txBody>
              <a:bodyPr/>
              <a:lstStyle/>
              <a:p>
                <a:endParaRPr lang="en-US"/>
              </a:p>
            </p:txBody>
          </p:sp>
          <p:sp>
            <p:nvSpPr>
              <p:cNvPr id="18" name="TextBox 18"/>
              <p:cNvSpPr txBox="1"/>
              <p:nvPr/>
            </p:nvSpPr>
            <p:spPr>
              <a:xfrm>
                <a:off x="0" y="-47625"/>
                <a:ext cx="1583122" cy="276323"/>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404378" y="255500"/>
              <a:ext cx="7316659" cy="1387475"/>
            </a:xfrm>
            <a:prstGeom prst="rect">
              <a:avLst/>
            </a:prstGeom>
          </p:spPr>
          <p:txBody>
            <a:bodyPr lIns="0" tIns="0" rIns="0" bIns="0" rtlCol="0" anchor="t">
              <a:spAutoFit/>
            </a:bodyPr>
            <a:lstStyle/>
            <a:p>
              <a:pPr algn="ctr">
                <a:lnSpc>
                  <a:spcPts val="4200"/>
                </a:lnSpc>
              </a:pPr>
              <a:r>
                <a:rPr lang="en-US" sz="3000" b="1">
                  <a:solidFill>
                    <a:srgbClr val="FFFFFF"/>
                  </a:solidFill>
                  <a:latin typeface="Aileron Heavy"/>
                  <a:ea typeface="Aileron Heavy"/>
                  <a:cs typeface="Aileron Heavy"/>
                  <a:sym typeface="Aileron Heavy"/>
                </a:rPr>
                <a:t>Giả sử máy tính có 4GB RAM:</a:t>
              </a:r>
            </a:p>
            <a:p>
              <a:pPr algn="ctr">
                <a:lnSpc>
                  <a:spcPts val="4200"/>
                </a:lnSpc>
              </a:pPr>
              <a:endParaRPr lang="en-US" sz="3000" b="1">
                <a:solidFill>
                  <a:srgbClr val="FFFFFF"/>
                </a:solidFill>
                <a:latin typeface="Aileron Heavy"/>
                <a:ea typeface="Aileron Heavy"/>
                <a:cs typeface="Aileron Heavy"/>
                <a:sym typeface="Aileron Heavy"/>
              </a:endParaRPr>
            </a:p>
          </p:txBody>
        </p:sp>
        <p:grpSp>
          <p:nvGrpSpPr>
            <p:cNvPr id="20" name="Group 20"/>
            <p:cNvGrpSpPr/>
            <p:nvPr/>
          </p:nvGrpSpPr>
          <p:grpSpPr>
            <a:xfrm>
              <a:off x="0" y="1642975"/>
              <a:ext cx="8014553" cy="5429361"/>
              <a:chOff x="0" y="0"/>
              <a:chExt cx="1583122" cy="1072466"/>
            </a:xfrm>
          </p:grpSpPr>
          <p:sp>
            <p:nvSpPr>
              <p:cNvPr id="21" name="Freeform 21"/>
              <p:cNvSpPr/>
              <p:nvPr/>
            </p:nvSpPr>
            <p:spPr>
              <a:xfrm>
                <a:off x="0" y="0"/>
                <a:ext cx="1583122" cy="1072466"/>
              </a:xfrm>
              <a:custGeom>
                <a:avLst/>
                <a:gdLst/>
                <a:ahLst/>
                <a:cxnLst/>
                <a:rect l="l" t="t" r="r" b="b"/>
                <a:pathLst>
                  <a:path w="1583122" h="1072466">
                    <a:moveTo>
                      <a:pt x="24472" y="0"/>
                    </a:moveTo>
                    <a:lnTo>
                      <a:pt x="1558650" y="0"/>
                    </a:lnTo>
                    <a:cubicBezTo>
                      <a:pt x="1572165" y="0"/>
                      <a:pt x="1583122" y="10956"/>
                      <a:pt x="1583122" y="24472"/>
                    </a:cubicBezTo>
                    <a:lnTo>
                      <a:pt x="1583122" y="1047995"/>
                    </a:lnTo>
                    <a:cubicBezTo>
                      <a:pt x="1583122" y="1061510"/>
                      <a:pt x="1572165" y="1072466"/>
                      <a:pt x="1558650" y="1072466"/>
                    </a:cubicBezTo>
                    <a:lnTo>
                      <a:pt x="24472" y="1072466"/>
                    </a:lnTo>
                    <a:cubicBezTo>
                      <a:pt x="10956" y="1072466"/>
                      <a:pt x="0" y="1061510"/>
                      <a:pt x="0" y="1047995"/>
                    </a:cubicBezTo>
                    <a:lnTo>
                      <a:pt x="0" y="24472"/>
                    </a:lnTo>
                    <a:cubicBezTo>
                      <a:pt x="0" y="10956"/>
                      <a:pt x="10956" y="0"/>
                      <a:pt x="24472" y="0"/>
                    </a:cubicBezTo>
                    <a:close/>
                  </a:path>
                </a:pathLst>
              </a:custGeom>
              <a:solidFill>
                <a:srgbClr val="5188CC"/>
              </a:solidFill>
            </p:spPr>
            <p:txBody>
              <a:bodyPr/>
              <a:lstStyle/>
              <a:p>
                <a:endParaRPr lang="en-US"/>
              </a:p>
            </p:txBody>
          </p:sp>
          <p:sp>
            <p:nvSpPr>
              <p:cNvPr id="22" name="TextBox 22"/>
              <p:cNvSpPr txBox="1"/>
              <p:nvPr/>
            </p:nvSpPr>
            <p:spPr>
              <a:xfrm>
                <a:off x="0" y="-47625"/>
                <a:ext cx="1583122" cy="1120091"/>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618351" y="2318150"/>
              <a:ext cx="6777851" cy="4514850"/>
            </a:xfrm>
            <a:prstGeom prst="rect">
              <a:avLst/>
            </a:prstGeom>
          </p:spPr>
          <p:txBody>
            <a:bodyPr lIns="0" tIns="0" rIns="0" bIns="0" rtlCol="0" anchor="t">
              <a:spAutoFit/>
            </a:bodyPr>
            <a:lstStyle/>
            <a:p>
              <a:pPr algn="just">
                <a:lnSpc>
                  <a:spcPts val="4500"/>
                </a:lnSpc>
              </a:pPr>
              <a:r>
                <a:rPr lang="en-US" sz="3000" b="1">
                  <a:solidFill>
                    <a:srgbClr val="FFFFFF"/>
                  </a:solidFill>
                  <a:latin typeface="Aileron Bold"/>
                  <a:ea typeface="Aileron Bold"/>
                  <a:cs typeface="Aileron Bold"/>
                  <a:sym typeface="Aileron Bold"/>
                </a:rPr>
                <a:t>Mở ứng dụng cần 6GB RAM</a:t>
              </a:r>
            </a:p>
            <a:p>
              <a:pPr algn="just">
                <a:lnSpc>
                  <a:spcPts val="4500"/>
                </a:lnSpc>
              </a:pPr>
              <a:r>
                <a:rPr lang="en-US" sz="3000" b="1">
                  <a:solidFill>
                    <a:srgbClr val="FFFFFF"/>
                  </a:solidFill>
                  <a:latin typeface="Aileron Bold"/>
                  <a:ea typeface="Aileron Bold"/>
                  <a:cs typeface="Aileron Bold"/>
                  <a:sym typeface="Aileron Bold"/>
                </a:rPr>
                <a:t>+ 4GB đầu tiên sẽ lưu trên RAM</a:t>
              </a:r>
            </a:p>
            <a:p>
              <a:pPr algn="just">
                <a:lnSpc>
                  <a:spcPts val="4500"/>
                </a:lnSpc>
              </a:pPr>
              <a:r>
                <a:rPr lang="en-US" sz="3000" b="1">
                  <a:solidFill>
                    <a:srgbClr val="FFFFFF"/>
                  </a:solidFill>
                  <a:latin typeface="Aileron Bold"/>
                  <a:ea typeface="Aileron Bold"/>
                  <a:cs typeface="Aileron Bold"/>
                  <a:sym typeface="Aileron Bold"/>
                </a:rPr>
                <a:t>+ 2GB sau được lưu tạm thời trên ổ cứng.</a:t>
              </a:r>
            </a:p>
            <a:p>
              <a:pPr algn="just">
                <a:lnSpc>
                  <a:spcPts val="4500"/>
                </a:lnSpc>
              </a:pPr>
              <a:endParaRPr lang="en-US" sz="3000" b="1">
                <a:solidFill>
                  <a:srgbClr val="FFFFFF"/>
                </a:solidFill>
                <a:latin typeface="Aileron Bold"/>
                <a:ea typeface="Aileron Bold"/>
                <a:cs typeface="Aileron Bold"/>
                <a:sym typeface="Aileron Bold"/>
              </a:endParaRPr>
            </a:p>
          </p:txBody>
        </p:sp>
      </p:grpSp>
      <p:sp>
        <p:nvSpPr>
          <p:cNvPr id="24" name="TextBox 24"/>
          <p:cNvSpPr txBox="1"/>
          <p:nvPr/>
        </p:nvSpPr>
        <p:spPr>
          <a:xfrm>
            <a:off x="13922356" y="1229991"/>
            <a:ext cx="2030773" cy="965835"/>
          </a:xfrm>
          <a:prstGeom prst="rect">
            <a:avLst/>
          </a:prstGeom>
        </p:spPr>
        <p:txBody>
          <a:bodyPr lIns="0" tIns="0" rIns="0" bIns="0" rtlCol="0" anchor="t">
            <a:spAutoFit/>
          </a:bodyPr>
          <a:lstStyle/>
          <a:p>
            <a:pPr marL="0" lvl="0" indent="0" algn="ctr">
              <a:lnSpc>
                <a:spcPts val="7620"/>
              </a:lnSpc>
              <a:spcBef>
                <a:spcPct val="0"/>
              </a:spcBef>
            </a:pPr>
            <a:r>
              <a:rPr lang="en-US" sz="6000" b="1">
                <a:solidFill>
                  <a:srgbClr val="0E2F5F"/>
                </a:solidFill>
                <a:latin typeface="Barlow Condensed Heavy"/>
                <a:ea typeface="Barlow Condensed Heavy"/>
                <a:cs typeface="Barlow Condensed Heavy"/>
                <a:sym typeface="Barlow Condensed Heavy"/>
              </a:rPr>
              <a:t>Ví dụ</a:t>
            </a:r>
          </a:p>
        </p:txBody>
      </p:sp>
      <p:sp>
        <p:nvSpPr>
          <p:cNvPr id="25" name="TextBox 2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23130" y="3861098"/>
            <a:ext cx="5650143" cy="6425902"/>
            <a:chOff x="0" y="0"/>
            <a:chExt cx="1488104" cy="1692419"/>
          </a:xfrm>
        </p:grpSpPr>
        <p:sp>
          <p:nvSpPr>
            <p:cNvPr id="3" name="Freeform 3"/>
            <p:cNvSpPr/>
            <p:nvPr/>
          </p:nvSpPr>
          <p:spPr>
            <a:xfrm>
              <a:off x="0" y="0"/>
              <a:ext cx="1488104" cy="1692419"/>
            </a:xfrm>
            <a:custGeom>
              <a:avLst/>
              <a:gdLst/>
              <a:ahLst/>
              <a:cxnLst/>
              <a:rect l="l" t="t" r="r" b="b"/>
              <a:pathLst>
                <a:path w="1488104" h="1692419">
                  <a:moveTo>
                    <a:pt x="0" y="0"/>
                  </a:moveTo>
                  <a:lnTo>
                    <a:pt x="1488104" y="0"/>
                  </a:lnTo>
                  <a:lnTo>
                    <a:pt x="1488104" y="1692419"/>
                  </a:lnTo>
                  <a:lnTo>
                    <a:pt x="0" y="1692419"/>
                  </a:lnTo>
                  <a:close/>
                </a:path>
              </a:pathLst>
            </a:custGeom>
            <a:solidFill>
              <a:srgbClr val="E1EDFC"/>
            </a:solidFill>
          </p:spPr>
          <p:txBody>
            <a:bodyPr/>
            <a:lstStyle/>
            <a:p>
              <a:endParaRPr lang="en-US"/>
            </a:p>
          </p:txBody>
        </p:sp>
        <p:sp>
          <p:nvSpPr>
            <p:cNvPr id="4" name="TextBox 4"/>
            <p:cNvSpPr txBox="1"/>
            <p:nvPr/>
          </p:nvSpPr>
          <p:spPr>
            <a:xfrm>
              <a:off x="0" y="-47625"/>
              <a:ext cx="1488104" cy="1740044"/>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8155324" y="2908024"/>
            <a:ext cx="1291547" cy="1291547"/>
          </a:xfrm>
          <a:custGeom>
            <a:avLst/>
            <a:gdLst/>
            <a:ahLst/>
            <a:cxnLst/>
            <a:rect l="l" t="t" r="r" b="b"/>
            <a:pathLst>
              <a:path w="1291547" h="1291547">
                <a:moveTo>
                  <a:pt x="0" y="0"/>
                </a:moveTo>
                <a:lnTo>
                  <a:pt x="1291548" y="0"/>
                </a:lnTo>
                <a:lnTo>
                  <a:pt x="1291548" y="1291547"/>
                </a:lnTo>
                <a:lnTo>
                  <a:pt x="0" y="129154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Freeform 6"/>
          <p:cNvSpPr/>
          <p:nvPr/>
        </p:nvSpPr>
        <p:spPr>
          <a:xfrm>
            <a:off x="2167033" y="2673219"/>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3181211" y="8788690"/>
            <a:ext cx="1519327" cy="469610"/>
          </a:xfrm>
          <a:custGeom>
            <a:avLst/>
            <a:gdLst/>
            <a:ahLst/>
            <a:cxnLst/>
            <a:rect l="l" t="t" r="r" b="b"/>
            <a:pathLst>
              <a:path w="1519327" h="469610">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5143498" y="1524308"/>
            <a:ext cx="11506114" cy="4253017"/>
            <a:chOff x="0" y="0"/>
            <a:chExt cx="15341486" cy="5670689"/>
          </a:xfrm>
        </p:grpSpPr>
        <p:sp>
          <p:nvSpPr>
            <p:cNvPr id="9" name="Freeform 9"/>
            <p:cNvSpPr/>
            <p:nvPr/>
          </p:nvSpPr>
          <p:spPr>
            <a:xfrm>
              <a:off x="0" y="535591"/>
              <a:ext cx="9753600" cy="4289998"/>
            </a:xfrm>
            <a:custGeom>
              <a:avLst/>
              <a:gdLst/>
              <a:ahLst/>
              <a:cxnLst/>
              <a:rect l="l" t="t" r="r" b="b"/>
              <a:pathLst>
                <a:path w="9753600" h="4289998">
                  <a:moveTo>
                    <a:pt x="0" y="0"/>
                  </a:moveTo>
                  <a:lnTo>
                    <a:pt x="9753600" y="0"/>
                  </a:lnTo>
                  <a:lnTo>
                    <a:pt x="9753600" y="4289998"/>
                  </a:lnTo>
                  <a:lnTo>
                    <a:pt x="0" y="42899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7807962" y="0"/>
              <a:ext cx="7533524" cy="5670689"/>
            </a:xfrm>
            <a:custGeom>
              <a:avLst/>
              <a:gdLst/>
              <a:ahLst/>
              <a:cxnLst/>
              <a:rect l="l" t="t" r="r" b="b"/>
              <a:pathLst>
                <a:path w="7533524" h="5670689">
                  <a:moveTo>
                    <a:pt x="0" y="0"/>
                  </a:moveTo>
                  <a:lnTo>
                    <a:pt x="7533524" y="0"/>
                  </a:lnTo>
                  <a:lnTo>
                    <a:pt x="7533524" y="5670689"/>
                  </a:lnTo>
                  <a:lnTo>
                    <a:pt x="0" y="56706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11" name="TextBox 11"/>
          <p:cNvSpPr txBox="1"/>
          <p:nvPr/>
        </p:nvSpPr>
        <p:spPr>
          <a:xfrm>
            <a:off x="1028700" y="5276850"/>
            <a:ext cx="9970769" cy="3981450"/>
          </a:xfrm>
          <a:prstGeom prst="rect">
            <a:avLst/>
          </a:prstGeom>
        </p:spPr>
        <p:txBody>
          <a:bodyPr lIns="0" tIns="0" rIns="0" bIns="0" rtlCol="0" anchor="t">
            <a:spAutoFit/>
          </a:bodyPr>
          <a:lstStyle/>
          <a:p>
            <a:pPr marL="647700" lvl="1" indent="-323850" algn="just">
              <a:lnSpc>
                <a:spcPts val="4500"/>
              </a:lnSpc>
              <a:buFont typeface="Arial"/>
              <a:buChar char="•"/>
            </a:pPr>
            <a:r>
              <a:rPr lang="en-US" sz="3000" b="1">
                <a:solidFill>
                  <a:srgbClr val="021828"/>
                </a:solidFill>
                <a:latin typeface="Aileron Bold"/>
                <a:ea typeface="Aileron Bold"/>
                <a:cs typeface="Aileron Bold"/>
                <a:sym typeface="Aileron Bold"/>
              </a:rPr>
              <a:t>Tăng khả năng sử dụng bộ nhớ giúp chạy nhiều chương trình đồng thời và tối ưu tốc độ chạy chương trình.</a:t>
            </a:r>
          </a:p>
          <a:p>
            <a:pPr marL="647700" lvl="1" indent="-323850" algn="just">
              <a:lnSpc>
                <a:spcPts val="4500"/>
              </a:lnSpc>
              <a:buFont typeface="Arial"/>
              <a:buChar char="•"/>
            </a:pPr>
            <a:r>
              <a:rPr lang="en-US" sz="3000" b="1">
                <a:solidFill>
                  <a:srgbClr val="021828"/>
                </a:solidFill>
                <a:latin typeface="Aileron Bold"/>
                <a:ea typeface="Aileron Bold"/>
                <a:cs typeface="Aileron Bold"/>
                <a:sym typeface="Aileron Bold"/>
              </a:rPr>
              <a:t>Tách biệt bộ nhớ giữa các tiến trình giúp tăng cường bảo mật.</a:t>
            </a:r>
          </a:p>
          <a:p>
            <a:pPr marL="647700" lvl="1" indent="-323850" algn="just">
              <a:lnSpc>
                <a:spcPts val="4500"/>
              </a:lnSpc>
              <a:buFont typeface="Arial"/>
              <a:buChar char="•"/>
            </a:pPr>
            <a:r>
              <a:rPr lang="en-US" sz="3000" b="1">
                <a:solidFill>
                  <a:srgbClr val="021828"/>
                </a:solidFill>
                <a:latin typeface="Aileron Bold"/>
                <a:ea typeface="Aileron Bold"/>
                <a:cs typeface="Aileron Bold"/>
                <a:sym typeface="Aileron Bold"/>
              </a:rPr>
              <a:t>Hỗ trợ phân trang giúp quản lý bộ nhớ hiệu quả hơn.</a:t>
            </a:r>
          </a:p>
        </p:txBody>
      </p:sp>
      <p:sp>
        <p:nvSpPr>
          <p:cNvPr id="12" name="TextBox 12"/>
          <p:cNvSpPr txBox="1"/>
          <p:nvPr/>
        </p:nvSpPr>
        <p:spPr>
          <a:xfrm>
            <a:off x="1530567" y="3593667"/>
            <a:ext cx="7613433" cy="965835"/>
          </a:xfrm>
          <a:prstGeom prst="rect">
            <a:avLst/>
          </a:prstGeom>
        </p:spPr>
        <p:txBody>
          <a:bodyPr lIns="0" tIns="0" rIns="0" bIns="0" rtlCol="0" anchor="t">
            <a:spAutoFit/>
          </a:bodyPr>
          <a:lstStyle/>
          <a:p>
            <a:pPr marL="0" lvl="0" indent="0" algn="l">
              <a:lnSpc>
                <a:spcPts val="7620"/>
              </a:lnSpc>
              <a:spcBef>
                <a:spcPct val="0"/>
              </a:spcBef>
            </a:pPr>
            <a:r>
              <a:rPr lang="en-US" sz="6000" b="1">
                <a:solidFill>
                  <a:srgbClr val="0E2F5F"/>
                </a:solidFill>
                <a:latin typeface="Barlow Condensed Heavy"/>
                <a:ea typeface="Barlow Condensed Heavy"/>
                <a:cs typeface="Barlow Condensed Heavy"/>
                <a:sym typeface="Barlow Condensed Heavy"/>
              </a:rPr>
              <a:t>1.1. Lợ</a:t>
            </a:r>
            <a:r>
              <a:rPr lang="en-US" sz="6000" b="1" u="none" strike="noStrike">
                <a:solidFill>
                  <a:srgbClr val="0E2F5F"/>
                </a:solidFill>
                <a:latin typeface="Barlow Condensed Heavy"/>
                <a:ea typeface="Barlow Condensed Heavy"/>
                <a:cs typeface="Barlow Condensed Heavy"/>
                <a:sym typeface="Barlow Condensed Heavy"/>
              </a:rPr>
              <a:t>i Ích Của Bộ Nhớ Ảo</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8550" y="2782372"/>
            <a:ext cx="4829892" cy="5894830"/>
            <a:chOff x="0" y="0"/>
            <a:chExt cx="1272070" cy="1552548"/>
          </a:xfrm>
        </p:grpSpPr>
        <p:sp>
          <p:nvSpPr>
            <p:cNvPr id="3" name="Freeform 3"/>
            <p:cNvSpPr/>
            <p:nvPr/>
          </p:nvSpPr>
          <p:spPr>
            <a:xfrm>
              <a:off x="0" y="0"/>
              <a:ext cx="1272070" cy="1552548"/>
            </a:xfrm>
            <a:custGeom>
              <a:avLst/>
              <a:gdLst/>
              <a:ahLst/>
              <a:cxnLst/>
              <a:rect l="l" t="t" r="r" b="b"/>
              <a:pathLst>
                <a:path w="1272070" h="1552548">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txBody>
            <a:bodyPr/>
            <a:lstStyle/>
            <a:p>
              <a:endParaRPr lang="en-US"/>
            </a:p>
          </p:txBody>
        </p:sp>
        <p:sp>
          <p:nvSpPr>
            <p:cNvPr id="4" name="TextBox 4"/>
            <p:cNvSpPr txBox="1"/>
            <p:nvPr/>
          </p:nvSpPr>
          <p:spPr>
            <a:xfrm>
              <a:off x="0" y="-47625"/>
              <a:ext cx="1272070" cy="1600173"/>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9019016" y="5167093"/>
            <a:ext cx="8730068" cy="3510110"/>
            <a:chOff x="0" y="0"/>
            <a:chExt cx="1352516" cy="543808"/>
          </a:xfrm>
        </p:grpSpPr>
        <p:sp>
          <p:nvSpPr>
            <p:cNvPr id="6" name="Freeform 6"/>
            <p:cNvSpPr/>
            <p:nvPr/>
          </p:nvSpPr>
          <p:spPr>
            <a:xfrm>
              <a:off x="0" y="0"/>
              <a:ext cx="1352516" cy="543808"/>
            </a:xfrm>
            <a:custGeom>
              <a:avLst/>
              <a:gdLst/>
              <a:ahLst/>
              <a:cxnLst/>
              <a:rect l="l" t="t" r="r" b="b"/>
              <a:pathLst>
                <a:path w="1352516" h="543808">
                  <a:moveTo>
                    <a:pt x="14189" y="0"/>
                  </a:moveTo>
                  <a:lnTo>
                    <a:pt x="1338327" y="0"/>
                  </a:lnTo>
                  <a:cubicBezTo>
                    <a:pt x="1346163" y="0"/>
                    <a:pt x="1352516" y="6353"/>
                    <a:pt x="1352516" y="14189"/>
                  </a:cubicBezTo>
                  <a:lnTo>
                    <a:pt x="1352516" y="529619"/>
                  </a:lnTo>
                  <a:cubicBezTo>
                    <a:pt x="1352516" y="537455"/>
                    <a:pt x="1346163" y="543808"/>
                    <a:pt x="1338327" y="543808"/>
                  </a:cubicBezTo>
                  <a:lnTo>
                    <a:pt x="14189" y="543808"/>
                  </a:lnTo>
                  <a:cubicBezTo>
                    <a:pt x="6353" y="543808"/>
                    <a:pt x="0" y="537455"/>
                    <a:pt x="0" y="529619"/>
                  </a:cubicBezTo>
                  <a:lnTo>
                    <a:pt x="0" y="14189"/>
                  </a:lnTo>
                  <a:cubicBezTo>
                    <a:pt x="0" y="6353"/>
                    <a:pt x="6353" y="0"/>
                    <a:pt x="14189" y="0"/>
                  </a:cubicBezTo>
                  <a:close/>
                </a:path>
              </a:pathLst>
            </a:custGeom>
            <a:blipFill>
              <a:blip r:embed="rId2"/>
              <a:stretch>
                <a:fillRect t="-4045" b="-4045"/>
              </a:stretch>
            </a:blipFill>
          </p:spPr>
          <p:txBody>
            <a:bodyPr/>
            <a:lstStyle/>
            <a:p>
              <a:endParaRPr lang="en-US"/>
            </a:p>
          </p:txBody>
        </p:sp>
      </p:grpSp>
      <p:sp>
        <p:nvSpPr>
          <p:cNvPr id="7" name="Freeform 7"/>
          <p:cNvSpPr/>
          <p:nvPr/>
        </p:nvSpPr>
        <p:spPr>
          <a:xfrm>
            <a:off x="14848550" y="1944578"/>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6298985" y="1028700"/>
            <a:ext cx="960315" cy="960315"/>
          </a:xfrm>
          <a:custGeom>
            <a:avLst/>
            <a:gdLst/>
            <a:ahLst/>
            <a:cxnLst/>
            <a:rect l="l" t="t" r="r" b="b"/>
            <a:pathLst>
              <a:path w="960315" h="960315">
                <a:moveTo>
                  <a:pt x="0" y="0"/>
                </a:moveTo>
                <a:lnTo>
                  <a:pt x="960315" y="0"/>
                </a:lnTo>
                <a:lnTo>
                  <a:pt x="960315" y="960315"/>
                </a:lnTo>
                <a:lnTo>
                  <a:pt x="0" y="9603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028700" y="971550"/>
            <a:ext cx="7176854" cy="1927860"/>
          </a:xfrm>
          <a:prstGeom prst="rect">
            <a:avLst/>
          </a:prstGeom>
        </p:spPr>
        <p:txBody>
          <a:bodyPr lIns="0" tIns="0" rIns="0" bIns="0" rtlCol="0" anchor="t">
            <a:spAutoFit/>
          </a:bodyPr>
          <a:lstStyle/>
          <a:p>
            <a:pPr algn="l">
              <a:lnSpc>
                <a:spcPts val="7620"/>
              </a:lnSpc>
            </a:pPr>
            <a:r>
              <a:rPr lang="en-US" sz="6000" b="1">
                <a:solidFill>
                  <a:srgbClr val="0E2F5F"/>
                </a:solidFill>
                <a:latin typeface="Barlow Condensed Heavy"/>
                <a:ea typeface="Barlow Condensed Heavy"/>
                <a:cs typeface="Barlow Condensed Heavy"/>
                <a:sym typeface="Barlow Condensed Heavy"/>
              </a:rPr>
              <a:t>1.2. Bộ Nhớ Ảo Lớn Hơn Bộ Nhớ Vật Lý</a:t>
            </a:r>
          </a:p>
        </p:txBody>
      </p:sp>
      <p:sp>
        <p:nvSpPr>
          <p:cNvPr id="10" name="TextBox 10"/>
          <p:cNvSpPr txBox="1"/>
          <p:nvPr/>
        </p:nvSpPr>
        <p:spPr>
          <a:xfrm>
            <a:off x="1028700" y="3537095"/>
            <a:ext cx="12355350" cy="1046712"/>
          </a:xfrm>
          <a:prstGeom prst="rect">
            <a:avLst/>
          </a:prstGeom>
        </p:spPr>
        <p:txBody>
          <a:bodyPr lIns="0" tIns="0" rIns="0" bIns="0" rtlCol="0" anchor="t">
            <a:spAutoFit/>
          </a:bodyPr>
          <a:lstStyle/>
          <a:p>
            <a:pPr algn="just">
              <a:lnSpc>
                <a:spcPts val="4195"/>
              </a:lnSpc>
            </a:pPr>
            <a:r>
              <a:rPr lang="en-US" sz="2996" b="1">
                <a:solidFill>
                  <a:srgbClr val="021828"/>
                </a:solidFill>
                <a:latin typeface="Aileron Bold"/>
                <a:ea typeface="Aileron Bold"/>
                <a:cs typeface="Aileron Bold"/>
                <a:sym typeface="Aileron Bold"/>
              </a:rPr>
              <a:t>Bộ nhớ ảo lớn hơn bộ nhớ vật lý vì nó sử dụng một phần của ổ cứng hoặc SSD để mở rộng không gian nhớ khả dụng</a:t>
            </a:r>
          </a:p>
        </p:txBody>
      </p:sp>
      <p:sp>
        <p:nvSpPr>
          <p:cNvPr id="11" name="TextBox 11"/>
          <p:cNvSpPr txBox="1"/>
          <p:nvPr/>
        </p:nvSpPr>
        <p:spPr>
          <a:xfrm>
            <a:off x="2459584" y="5681515"/>
            <a:ext cx="5122943" cy="1057275"/>
          </a:xfrm>
          <a:prstGeom prst="rect">
            <a:avLst/>
          </a:prstGeom>
        </p:spPr>
        <p:txBody>
          <a:bodyPr lIns="0" tIns="0" rIns="0" bIns="0" rtlCol="0" anchor="t">
            <a:spAutoFit/>
          </a:bodyPr>
          <a:lstStyle/>
          <a:p>
            <a:pPr algn="just">
              <a:lnSpc>
                <a:spcPts val="4200"/>
              </a:lnSpc>
            </a:pPr>
            <a:r>
              <a:rPr lang="en-US" sz="3000" b="1">
                <a:solidFill>
                  <a:srgbClr val="0E2F5F"/>
                </a:solidFill>
                <a:latin typeface="Aileron Ultra-Bold"/>
                <a:ea typeface="Aileron Ultra-Bold"/>
                <a:cs typeface="Aileron Ultra-Bold"/>
                <a:sym typeface="Aileron Ultra-Bold"/>
              </a:rPr>
              <a:t>Tách biệt bộ nhớ logic và bộ nhớ vật lý</a:t>
            </a:r>
          </a:p>
        </p:txBody>
      </p:sp>
      <p:sp>
        <p:nvSpPr>
          <p:cNvPr id="12" name="TextBox 12"/>
          <p:cNvSpPr txBox="1"/>
          <p:nvPr/>
        </p:nvSpPr>
        <p:spPr>
          <a:xfrm>
            <a:off x="2459584" y="6967646"/>
            <a:ext cx="5122943" cy="1057275"/>
          </a:xfrm>
          <a:prstGeom prst="rect">
            <a:avLst/>
          </a:prstGeom>
        </p:spPr>
        <p:txBody>
          <a:bodyPr lIns="0" tIns="0" rIns="0" bIns="0" rtlCol="0" anchor="t">
            <a:spAutoFit/>
          </a:bodyPr>
          <a:lstStyle/>
          <a:p>
            <a:pPr algn="just">
              <a:lnSpc>
                <a:spcPts val="4200"/>
              </a:lnSpc>
            </a:pPr>
            <a:r>
              <a:rPr lang="en-US" sz="3000" b="1">
                <a:solidFill>
                  <a:srgbClr val="0E2F5F"/>
                </a:solidFill>
                <a:latin typeface="Aileron Ultra-Bold"/>
                <a:ea typeface="Aileron Ultra-Bold"/>
                <a:cs typeface="Aileron Ultra-Bold"/>
                <a:sym typeface="Aileron Ultra-Bold"/>
              </a:rPr>
              <a:t>Giúp lập trình viên dễ dàng lập trình hơn</a:t>
            </a:r>
          </a:p>
        </p:txBody>
      </p:sp>
      <p:sp>
        <p:nvSpPr>
          <p:cNvPr id="13" name="TextBox 13"/>
          <p:cNvSpPr txBox="1"/>
          <p:nvPr/>
        </p:nvSpPr>
        <p:spPr>
          <a:xfrm>
            <a:off x="2459584" y="8185251"/>
            <a:ext cx="5122943" cy="1057275"/>
          </a:xfrm>
          <a:prstGeom prst="rect">
            <a:avLst/>
          </a:prstGeom>
        </p:spPr>
        <p:txBody>
          <a:bodyPr lIns="0" tIns="0" rIns="0" bIns="0" rtlCol="0" anchor="t">
            <a:spAutoFit/>
          </a:bodyPr>
          <a:lstStyle/>
          <a:p>
            <a:pPr algn="just">
              <a:lnSpc>
                <a:spcPts val="4200"/>
              </a:lnSpc>
            </a:pPr>
            <a:r>
              <a:rPr lang="en-US" sz="3000" b="1">
                <a:solidFill>
                  <a:srgbClr val="0E2F5F"/>
                </a:solidFill>
                <a:latin typeface="Aileron Ultra-Bold"/>
                <a:ea typeface="Aileron Ultra-Bold"/>
                <a:cs typeface="Aileron Ultra-Bold"/>
                <a:sym typeface="Aileron Ultra-Bold"/>
              </a:rPr>
              <a:t>Giúp tối ưu hóa việc sử dụng tài nguyên bộ nhớ</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43241" y="-1845934"/>
            <a:ext cx="3691868" cy="3691868"/>
          </a:xfrm>
          <a:custGeom>
            <a:avLst/>
            <a:gdLst/>
            <a:ahLst/>
            <a:cxnLst/>
            <a:rect l="l" t="t" r="r" b="b"/>
            <a:pathLst>
              <a:path w="3691868" h="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032840" y="9126158"/>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9420783" y="971550"/>
            <a:ext cx="7838517" cy="965835"/>
          </a:xfrm>
          <a:prstGeom prst="rect">
            <a:avLst/>
          </a:prstGeom>
        </p:spPr>
        <p:txBody>
          <a:bodyPr lIns="0" tIns="0" rIns="0" bIns="0" rtlCol="0" anchor="t">
            <a:spAutoFit/>
          </a:bodyPr>
          <a:lstStyle/>
          <a:p>
            <a:pPr marL="0" lvl="0" indent="0" algn="r">
              <a:lnSpc>
                <a:spcPts val="7620"/>
              </a:lnSpc>
              <a:spcBef>
                <a:spcPct val="0"/>
              </a:spcBef>
            </a:pPr>
            <a:r>
              <a:rPr lang="en-US" sz="6000" b="1">
                <a:solidFill>
                  <a:srgbClr val="0E2F5F"/>
                </a:solidFill>
                <a:latin typeface="Barlow Condensed Heavy"/>
                <a:ea typeface="Barlow Condensed Heavy"/>
                <a:cs typeface="Barlow Condensed Heavy"/>
                <a:sym typeface="Barlow Condensed Heavy"/>
              </a:rPr>
              <a:t>1.3. Khô</a:t>
            </a:r>
            <a:r>
              <a:rPr lang="en-US" sz="6000" b="1" u="none" strike="noStrike">
                <a:solidFill>
                  <a:srgbClr val="0E2F5F"/>
                </a:solidFill>
                <a:latin typeface="Barlow Condensed Heavy"/>
                <a:ea typeface="Barlow Condensed Heavy"/>
                <a:cs typeface="Barlow Condensed Heavy"/>
                <a:sym typeface="Barlow Condensed Heavy"/>
              </a:rPr>
              <a:t>ng Gian Địa Chỉ Ảo</a:t>
            </a:r>
          </a:p>
        </p:txBody>
      </p:sp>
      <p:sp>
        <p:nvSpPr>
          <p:cNvPr id="5" name="TextBox 5"/>
          <p:cNvSpPr txBox="1"/>
          <p:nvPr/>
        </p:nvSpPr>
        <p:spPr>
          <a:xfrm>
            <a:off x="8812305" y="2273487"/>
            <a:ext cx="9055472" cy="1057275"/>
          </a:xfrm>
          <a:prstGeom prst="rect">
            <a:avLst/>
          </a:prstGeom>
        </p:spPr>
        <p:txBody>
          <a:bodyPr lIns="0" tIns="0" rIns="0" bIns="0" rtlCol="0" anchor="t">
            <a:spAutoFit/>
          </a:bodyPr>
          <a:lstStyle/>
          <a:p>
            <a:pPr algn="just">
              <a:lnSpc>
                <a:spcPts val="4200"/>
              </a:lnSpc>
            </a:pPr>
            <a:r>
              <a:rPr lang="en-US" sz="3000" b="1">
                <a:solidFill>
                  <a:srgbClr val="021828"/>
                </a:solidFill>
                <a:latin typeface="Aileron Bold"/>
                <a:ea typeface="Aileron Bold"/>
                <a:cs typeface="Aileron Bold"/>
                <a:sym typeface="Aileron Bold"/>
              </a:rPr>
              <a:t>Là góc nhìn logic về cách tiến trình được lưu trữ trong bộ nhớ.</a:t>
            </a:r>
          </a:p>
        </p:txBody>
      </p:sp>
      <p:grpSp>
        <p:nvGrpSpPr>
          <p:cNvPr id="6" name="Group 6"/>
          <p:cNvGrpSpPr/>
          <p:nvPr/>
        </p:nvGrpSpPr>
        <p:grpSpPr>
          <a:xfrm>
            <a:off x="5094842" y="3730812"/>
            <a:ext cx="15577068" cy="4938146"/>
            <a:chOff x="0" y="0"/>
            <a:chExt cx="20769424" cy="6584195"/>
          </a:xfrm>
        </p:grpSpPr>
        <p:grpSp>
          <p:nvGrpSpPr>
            <p:cNvPr id="7" name="Group 7"/>
            <p:cNvGrpSpPr/>
            <p:nvPr/>
          </p:nvGrpSpPr>
          <p:grpSpPr>
            <a:xfrm>
              <a:off x="0" y="651146"/>
              <a:ext cx="19387304" cy="5933049"/>
              <a:chOff x="0" y="0"/>
              <a:chExt cx="3829591" cy="1171960"/>
            </a:xfrm>
          </p:grpSpPr>
          <p:sp>
            <p:nvSpPr>
              <p:cNvPr id="8" name="Freeform 8"/>
              <p:cNvSpPr/>
              <p:nvPr/>
            </p:nvSpPr>
            <p:spPr>
              <a:xfrm>
                <a:off x="0" y="0"/>
                <a:ext cx="3829591" cy="1171960"/>
              </a:xfrm>
              <a:custGeom>
                <a:avLst/>
                <a:gdLst/>
                <a:ahLst/>
                <a:cxnLst/>
                <a:rect l="l" t="t" r="r" b="b"/>
                <a:pathLst>
                  <a:path w="3829591" h="1171960">
                    <a:moveTo>
                      <a:pt x="7987" y="0"/>
                    </a:moveTo>
                    <a:lnTo>
                      <a:pt x="3821604" y="0"/>
                    </a:lnTo>
                    <a:cubicBezTo>
                      <a:pt x="3823723" y="0"/>
                      <a:pt x="3825754" y="841"/>
                      <a:pt x="3827252" y="2339"/>
                    </a:cubicBezTo>
                    <a:cubicBezTo>
                      <a:pt x="3828750" y="3837"/>
                      <a:pt x="3829591" y="5868"/>
                      <a:pt x="3829591" y="7987"/>
                    </a:cubicBezTo>
                    <a:lnTo>
                      <a:pt x="3829591" y="1163974"/>
                    </a:lnTo>
                    <a:cubicBezTo>
                      <a:pt x="3829591" y="1166092"/>
                      <a:pt x="3828750" y="1168123"/>
                      <a:pt x="3827252" y="1169621"/>
                    </a:cubicBezTo>
                    <a:cubicBezTo>
                      <a:pt x="3825754" y="1171119"/>
                      <a:pt x="3823723" y="1171960"/>
                      <a:pt x="3821604" y="1171960"/>
                    </a:cubicBezTo>
                    <a:lnTo>
                      <a:pt x="7987" y="1171960"/>
                    </a:lnTo>
                    <a:cubicBezTo>
                      <a:pt x="5868" y="1171960"/>
                      <a:pt x="3837" y="1171119"/>
                      <a:pt x="2339" y="1169621"/>
                    </a:cubicBezTo>
                    <a:cubicBezTo>
                      <a:pt x="841" y="1168123"/>
                      <a:pt x="0" y="1166092"/>
                      <a:pt x="0" y="1163974"/>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txBody>
              <a:bodyPr/>
              <a:lstStyle/>
              <a:p>
                <a:endParaRPr lang="en-US"/>
              </a:p>
            </p:txBody>
          </p:sp>
          <p:sp>
            <p:nvSpPr>
              <p:cNvPr id="9" name="TextBox 9"/>
              <p:cNvSpPr txBox="1"/>
              <p:nvPr/>
            </p:nvSpPr>
            <p:spPr>
              <a:xfrm>
                <a:off x="0" y="-47625"/>
                <a:ext cx="3829591" cy="1219585"/>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2203715" y="1795157"/>
              <a:ext cx="5298687" cy="3868441"/>
              <a:chOff x="0" y="0"/>
              <a:chExt cx="1046654" cy="764136"/>
            </a:xfrm>
          </p:grpSpPr>
          <p:sp>
            <p:nvSpPr>
              <p:cNvPr id="11" name="Freeform 11"/>
              <p:cNvSpPr/>
              <p:nvPr/>
            </p:nvSpPr>
            <p:spPr>
              <a:xfrm>
                <a:off x="0" y="0"/>
                <a:ext cx="1046654" cy="764136"/>
              </a:xfrm>
              <a:custGeom>
                <a:avLst/>
                <a:gdLst/>
                <a:ahLst/>
                <a:cxnLst/>
                <a:rect l="l" t="t" r="r" b="b"/>
                <a:pathLst>
                  <a:path w="1046654" h="764136">
                    <a:moveTo>
                      <a:pt x="99355" y="0"/>
                    </a:moveTo>
                    <a:lnTo>
                      <a:pt x="947299" y="0"/>
                    </a:lnTo>
                    <a:cubicBezTo>
                      <a:pt x="973650" y="0"/>
                      <a:pt x="998921" y="10468"/>
                      <a:pt x="1017554" y="29100"/>
                    </a:cubicBezTo>
                    <a:cubicBezTo>
                      <a:pt x="1036186" y="47733"/>
                      <a:pt x="1046654" y="73004"/>
                      <a:pt x="1046654" y="99355"/>
                    </a:cubicBezTo>
                    <a:lnTo>
                      <a:pt x="1046654" y="664781"/>
                    </a:lnTo>
                    <a:cubicBezTo>
                      <a:pt x="1046654" y="719654"/>
                      <a:pt x="1002171" y="764136"/>
                      <a:pt x="947299" y="764136"/>
                    </a:cubicBezTo>
                    <a:lnTo>
                      <a:pt x="99355" y="764136"/>
                    </a:lnTo>
                    <a:cubicBezTo>
                      <a:pt x="73004" y="764136"/>
                      <a:pt x="47733" y="753669"/>
                      <a:pt x="29100" y="735036"/>
                    </a:cubicBezTo>
                    <a:cubicBezTo>
                      <a:pt x="10468" y="716403"/>
                      <a:pt x="0" y="691132"/>
                      <a:pt x="0" y="664781"/>
                    </a:cubicBezTo>
                    <a:lnTo>
                      <a:pt x="0" y="99355"/>
                    </a:lnTo>
                    <a:cubicBezTo>
                      <a:pt x="0" y="73004"/>
                      <a:pt x="10468" y="47733"/>
                      <a:pt x="29100" y="29100"/>
                    </a:cubicBezTo>
                    <a:cubicBezTo>
                      <a:pt x="47733" y="10468"/>
                      <a:pt x="73004" y="0"/>
                      <a:pt x="99355" y="0"/>
                    </a:cubicBezTo>
                    <a:close/>
                  </a:path>
                </a:pathLst>
              </a:custGeom>
              <a:solidFill>
                <a:srgbClr val="5188CC"/>
              </a:solidFill>
            </p:spPr>
            <p:txBody>
              <a:bodyPr/>
              <a:lstStyle/>
              <a:p>
                <a:endParaRPr lang="en-US"/>
              </a:p>
            </p:txBody>
          </p:sp>
          <p:sp>
            <p:nvSpPr>
              <p:cNvPr id="12" name="TextBox 12"/>
              <p:cNvSpPr txBox="1"/>
              <p:nvPr/>
            </p:nvSpPr>
            <p:spPr>
              <a:xfrm>
                <a:off x="0" y="-47625"/>
                <a:ext cx="1046654" cy="811761"/>
              </a:xfrm>
              <a:prstGeom prst="rect">
                <a:avLst/>
              </a:prstGeom>
            </p:spPr>
            <p:txBody>
              <a:bodyPr lIns="50800" tIns="50800" rIns="50800" bIns="50800" rtlCol="0" anchor="ctr"/>
              <a:lstStyle/>
              <a:p>
                <a:pPr algn="ctr">
                  <a:lnSpc>
                    <a:spcPts val="2800"/>
                  </a:lnSpc>
                </a:pPr>
                <a:endParaRPr/>
              </a:p>
            </p:txBody>
          </p:sp>
        </p:grpSp>
        <p:sp>
          <p:nvSpPr>
            <p:cNvPr id="13" name="AutoShape 13"/>
            <p:cNvSpPr/>
            <p:nvPr/>
          </p:nvSpPr>
          <p:spPr>
            <a:xfrm>
              <a:off x="3488712" y="391287"/>
              <a:ext cx="17280712" cy="0"/>
            </a:xfrm>
            <a:prstGeom prst="line">
              <a:avLst/>
            </a:prstGeom>
            <a:ln w="50800" cap="flat">
              <a:solidFill>
                <a:srgbClr val="5188CC"/>
              </a:solidFill>
              <a:prstDash val="solid"/>
              <a:headEnd type="none" w="sm" len="sm"/>
              <a:tailEnd type="none" w="sm" len="sm"/>
            </a:ln>
          </p:spPr>
          <p:txBody>
            <a:bodyPr/>
            <a:lstStyle/>
            <a:p>
              <a:endParaRPr lang="en-US"/>
            </a:p>
          </p:txBody>
        </p:sp>
        <p:grpSp>
          <p:nvGrpSpPr>
            <p:cNvPr id="14" name="Group 14"/>
            <p:cNvGrpSpPr/>
            <p:nvPr/>
          </p:nvGrpSpPr>
          <p:grpSpPr>
            <a:xfrm>
              <a:off x="2743810" y="114357"/>
              <a:ext cx="1187935" cy="118793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8415392" y="57178"/>
              <a:ext cx="1187935" cy="118793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14086974" y="0"/>
              <a:ext cx="1187935" cy="118793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3" name="Freeform 23"/>
            <p:cNvSpPr/>
            <p:nvPr/>
          </p:nvSpPr>
          <p:spPr>
            <a:xfrm rot="5400000">
              <a:off x="3090619" y="448466"/>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24"/>
            <p:cNvSpPr/>
            <p:nvPr/>
          </p:nvSpPr>
          <p:spPr>
            <a:xfrm rot="5400000">
              <a:off x="8749501" y="391287"/>
              <a:ext cx="519717" cy="519717"/>
            </a:xfrm>
            <a:custGeom>
              <a:avLst/>
              <a:gdLst/>
              <a:ahLst/>
              <a:cxnLst/>
              <a:rect l="l" t="t" r="r" b="b"/>
              <a:pathLst>
                <a:path w="519717" h="519717">
                  <a:moveTo>
                    <a:pt x="0" y="0"/>
                  </a:moveTo>
                  <a:lnTo>
                    <a:pt x="519717" y="0"/>
                  </a:lnTo>
                  <a:lnTo>
                    <a:pt x="519717" y="519718"/>
                  </a:lnTo>
                  <a:lnTo>
                    <a:pt x="0" y="5197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rot="5400000">
              <a:off x="14408383" y="334109"/>
              <a:ext cx="519717" cy="519717"/>
            </a:xfrm>
            <a:custGeom>
              <a:avLst/>
              <a:gdLst/>
              <a:ahLst/>
              <a:cxnLst/>
              <a:rect l="l" t="t" r="r" b="b"/>
              <a:pathLst>
                <a:path w="519717" h="519717">
                  <a:moveTo>
                    <a:pt x="0" y="0"/>
                  </a:moveTo>
                  <a:lnTo>
                    <a:pt x="519717" y="0"/>
                  </a:lnTo>
                  <a:lnTo>
                    <a:pt x="519717" y="519717"/>
                  </a:lnTo>
                  <a:lnTo>
                    <a:pt x="0" y="5197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6" name="Group 26"/>
            <p:cNvGrpSpPr/>
            <p:nvPr/>
          </p:nvGrpSpPr>
          <p:grpSpPr>
            <a:xfrm>
              <a:off x="638574" y="1725796"/>
              <a:ext cx="5398408" cy="4007162"/>
              <a:chOff x="0" y="0"/>
              <a:chExt cx="1066352" cy="791538"/>
            </a:xfrm>
          </p:grpSpPr>
          <p:sp>
            <p:nvSpPr>
              <p:cNvPr id="27" name="Freeform 27"/>
              <p:cNvSpPr/>
              <p:nvPr/>
            </p:nvSpPr>
            <p:spPr>
              <a:xfrm>
                <a:off x="0" y="0"/>
                <a:ext cx="1066352" cy="791538"/>
              </a:xfrm>
              <a:custGeom>
                <a:avLst/>
                <a:gdLst/>
                <a:ahLst/>
                <a:cxnLst/>
                <a:rect l="l" t="t" r="r" b="b"/>
                <a:pathLst>
                  <a:path w="1066352" h="791538">
                    <a:moveTo>
                      <a:pt x="97520" y="0"/>
                    </a:moveTo>
                    <a:lnTo>
                      <a:pt x="968833" y="0"/>
                    </a:lnTo>
                    <a:cubicBezTo>
                      <a:pt x="994696" y="0"/>
                      <a:pt x="1019501" y="10274"/>
                      <a:pt x="1037789" y="28563"/>
                    </a:cubicBezTo>
                    <a:cubicBezTo>
                      <a:pt x="1056078" y="46851"/>
                      <a:pt x="1066352" y="71656"/>
                      <a:pt x="1066352" y="97520"/>
                    </a:cubicBezTo>
                    <a:lnTo>
                      <a:pt x="1066352" y="694019"/>
                    </a:lnTo>
                    <a:cubicBezTo>
                      <a:pt x="1066352" y="719882"/>
                      <a:pt x="1056078" y="744687"/>
                      <a:pt x="1037789" y="762975"/>
                    </a:cubicBezTo>
                    <a:cubicBezTo>
                      <a:pt x="1019501" y="781264"/>
                      <a:pt x="994696" y="791538"/>
                      <a:pt x="968833" y="791538"/>
                    </a:cubicBezTo>
                    <a:lnTo>
                      <a:pt x="97520" y="791538"/>
                    </a:lnTo>
                    <a:cubicBezTo>
                      <a:pt x="71656" y="791538"/>
                      <a:pt x="46851" y="781264"/>
                      <a:pt x="28563" y="762975"/>
                    </a:cubicBezTo>
                    <a:cubicBezTo>
                      <a:pt x="10274" y="744687"/>
                      <a:pt x="0" y="719882"/>
                      <a:pt x="0" y="694019"/>
                    </a:cubicBezTo>
                    <a:lnTo>
                      <a:pt x="0" y="97520"/>
                    </a:lnTo>
                    <a:cubicBezTo>
                      <a:pt x="0" y="71656"/>
                      <a:pt x="10274" y="46851"/>
                      <a:pt x="28563" y="28563"/>
                    </a:cubicBezTo>
                    <a:cubicBezTo>
                      <a:pt x="46851" y="10274"/>
                      <a:pt x="71656" y="0"/>
                      <a:pt x="97520" y="0"/>
                    </a:cubicBezTo>
                    <a:close/>
                  </a:path>
                </a:pathLst>
              </a:custGeom>
              <a:solidFill>
                <a:srgbClr val="5188CC"/>
              </a:solidFill>
            </p:spPr>
            <p:txBody>
              <a:bodyPr/>
              <a:lstStyle/>
              <a:p>
                <a:endParaRPr lang="en-US"/>
              </a:p>
            </p:txBody>
          </p:sp>
          <p:sp>
            <p:nvSpPr>
              <p:cNvPr id="28" name="TextBox 28"/>
              <p:cNvSpPr txBox="1"/>
              <p:nvPr/>
            </p:nvSpPr>
            <p:spPr>
              <a:xfrm>
                <a:off x="0" y="-47625"/>
                <a:ext cx="1066352" cy="839163"/>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1336720" y="2049343"/>
              <a:ext cx="4027515" cy="3521075"/>
            </a:xfrm>
            <a:prstGeom prst="rect">
              <a:avLst/>
            </a:prstGeom>
          </p:spPr>
          <p:txBody>
            <a:bodyPr lIns="0" tIns="0" rIns="0" bIns="0" rtlCol="0" anchor="t">
              <a:spAutoFit/>
            </a:bodyPr>
            <a:lstStyle/>
            <a:p>
              <a:pPr algn="ctr">
                <a:lnSpc>
                  <a:spcPts val="4200"/>
                </a:lnSpc>
              </a:pPr>
              <a:r>
                <a:rPr lang="en-US" sz="3000" b="1">
                  <a:solidFill>
                    <a:srgbClr val="0E2F5F"/>
                  </a:solidFill>
                  <a:latin typeface="Aileron Bold"/>
                  <a:ea typeface="Aileron Bold"/>
                  <a:cs typeface="Aileron Bold"/>
                  <a:sym typeface="Aileron Bold"/>
                </a:rPr>
                <a:t>Các trang logic được ánh xạ theo khung trang vật lý nhờ MMU.</a:t>
              </a:r>
            </a:p>
          </p:txBody>
        </p:sp>
        <p:grpSp>
          <p:nvGrpSpPr>
            <p:cNvPr id="30" name="Group 30"/>
            <p:cNvGrpSpPr/>
            <p:nvPr/>
          </p:nvGrpSpPr>
          <p:grpSpPr>
            <a:xfrm>
              <a:off x="6476108" y="1842014"/>
              <a:ext cx="5398408" cy="3890945"/>
              <a:chOff x="0" y="0"/>
              <a:chExt cx="1066352" cy="768582"/>
            </a:xfrm>
          </p:grpSpPr>
          <p:sp>
            <p:nvSpPr>
              <p:cNvPr id="31" name="Freeform 31"/>
              <p:cNvSpPr/>
              <p:nvPr/>
            </p:nvSpPr>
            <p:spPr>
              <a:xfrm>
                <a:off x="0" y="0"/>
                <a:ext cx="1066352" cy="768582"/>
              </a:xfrm>
              <a:custGeom>
                <a:avLst/>
                <a:gdLst/>
                <a:ahLst/>
                <a:cxnLst/>
                <a:rect l="l" t="t" r="r" b="b"/>
                <a:pathLst>
                  <a:path w="1066352" h="768582">
                    <a:moveTo>
                      <a:pt x="97520" y="0"/>
                    </a:moveTo>
                    <a:lnTo>
                      <a:pt x="968833" y="0"/>
                    </a:lnTo>
                    <a:cubicBezTo>
                      <a:pt x="994696" y="0"/>
                      <a:pt x="1019501" y="10274"/>
                      <a:pt x="1037789" y="28563"/>
                    </a:cubicBezTo>
                    <a:cubicBezTo>
                      <a:pt x="1056078" y="46851"/>
                      <a:pt x="1066352" y="71656"/>
                      <a:pt x="1066352" y="97520"/>
                    </a:cubicBezTo>
                    <a:lnTo>
                      <a:pt x="1066352" y="671062"/>
                    </a:lnTo>
                    <a:cubicBezTo>
                      <a:pt x="1066352" y="724921"/>
                      <a:pt x="1022691" y="768582"/>
                      <a:pt x="968833" y="768582"/>
                    </a:cubicBezTo>
                    <a:lnTo>
                      <a:pt x="97520" y="768582"/>
                    </a:lnTo>
                    <a:cubicBezTo>
                      <a:pt x="71656" y="768582"/>
                      <a:pt x="46851" y="758307"/>
                      <a:pt x="28563" y="740019"/>
                    </a:cubicBezTo>
                    <a:cubicBezTo>
                      <a:pt x="10274" y="721730"/>
                      <a:pt x="0" y="696926"/>
                      <a:pt x="0" y="671062"/>
                    </a:cubicBezTo>
                    <a:lnTo>
                      <a:pt x="0" y="97520"/>
                    </a:lnTo>
                    <a:cubicBezTo>
                      <a:pt x="0" y="71656"/>
                      <a:pt x="10274" y="46851"/>
                      <a:pt x="28563" y="28563"/>
                    </a:cubicBezTo>
                    <a:cubicBezTo>
                      <a:pt x="46851" y="10274"/>
                      <a:pt x="71656" y="0"/>
                      <a:pt x="97520" y="0"/>
                    </a:cubicBezTo>
                    <a:close/>
                  </a:path>
                </a:pathLst>
              </a:custGeom>
              <a:solidFill>
                <a:srgbClr val="5188CC"/>
              </a:solidFill>
            </p:spPr>
            <p:txBody>
              <a:bodyPr/>
              <a:lstStyle/>
              <a:p>
                <a:endParaRPr lang="en-US"/>
              </a:p>
            </p:txBody>
          </p:sp>
          <p:sp>
            <p:nvSpPr>
              <p:cNvPr id="32" name="TextBox 32"/>
              <p:cNvSpPr txBox="1"/>
              <p:nvPr/>
            </p:nvSpPr>
            <p:spPr>
              <a:xfrm>
                <a:off x="0" y="-47625"/>
                <a:ext cx="1066352" cy="816207"/>
              </a:xfrm>
              <a:prstGeom prst="rect">
                <a:avLst/>
              </a:prstGeom>
            </p:spPr>
            <p:txBody>
              <a:bodyPr lIns="50800" tIns="50800" rIns="50800" bIns="50800" rtlCol="0" anchor="ctr"/>
              <a:lstStyle/>
              <a:p>
                <a:pPr algn="ctr">
                  <a:lnSpc>
                    <a:spcPts val="2800"/>
                  </a:lnSpc>
                </a:pPr>
                <a:endParaRPr/>
              </a:p>
            </p:txBody>
          </p:sp>
        </p:grpSp>
        <p:sp>
          <p:nvSpPr>
            <p:cNvPr id="33" name="TextBox 33"/>
            <p:cNvSpPr txBox="1"/>
            <p:nvPr/>
          </p:nvSpPr>
          <p:spPr>
            <a:xfrm>
              <a:off x="6727566" y="2049343"/>
              <a:ext cx="4895491" cy="4232275"/>
            </a:xfrm>
            <a:prstGeom prst="rect">
              <a:avLst/>
            </a:prstGeom>
          </p:spPr>
          <p:txBody>
            <a:bodyPr lIns="0" tIns="0" rIns="0" bIns="0" rtlCol="0" anchor="t">
              <a:spAutoFit/>
            </a:bodyPr>
            <a:lstStyle/>
            <a:p>
              <a:pPr algn="ctr">
                <a:lnSpc>
                  <a:spcPts val="4200"/>
                </a:lnSpc>
              </a:pPr>
              <a:r>
                <a:rPr lang="en-US" sz="3000" b="1">
                  <a:solidFill>
                    <a:srgbClr val="0E2F5F"/>
                  </a:solidFill>
                  <a:latin typeface="Aileron Bold"/>
                  <a:ea typeface="Aileron Bold"/>
                  <a:cs typeface="Aileron Bold"/>
                  <a:sym typeface="Aileron Bold"/>
                </a:rPr>
                <a:t>Heap và Stack phát triển theo hướng ngược nhau, giúp sử dụng bộ nhớ hiệu quả.</a:t>
              </a:r>
            </a:p>
            <a:p>
              <a:pPr algn="ctr">
                <a:lnSpc>
                  <a:spcPts val="4200"/>
                </a:lnSpc>
              </a:pPr>
              <a:endParaRPr lang="en-US" sz="3000" b="1">
                <a:solidFill>
                  <a:srgbClr val="0E2F5F"/>
                </a:solidFill>
                <a:latin typeface="Aileron Bold"/>
                <a:ea typeface="Aileron Bold"/>
                <a:cs typeface="Aileron Bold"/>
                <a:sym typeface="Aileron Bold"/>
              </a:endParaRPr>
            </a:p>
          </p:txBody>
        </p:sp>
        <p:sp>
          <p:nvSpPr>
            <p:cNvPr id="34" name="TextBox 34"/>
            <p:cNvSpPr txBox="1"/>
            <p:nvPr/>
          </p:nvSpPr>
          <p:spPr>
            <a:xfrm>
              <a:off x="12641784" y="2760543"/>
              <a:ext cx="4027515" cy="2098675"/>
            </a:xfrm>
            <a:prstGeom prst="rect">
              <a:avLst/>
            </a:prstGeom>
          </p:spPr>
          <p:txBody>
            <a:bodyPr lIns="0" tIns="0" rIns="0" bIns="0" rtlCol="0" anchor="t">
              <a:spAutoFit/>
            </a:bodyPr>
            <a:lstStyle/>
            <a:p>
              <a:pPr algn="ctr">
                <a:lnSpc>
                  <a:spcPts val="4200"/>
                </a:lnSpc>
              </a:pPr>
              <a:r>
                <a:rPr lang="en-US" sz="3000" b="1">
                  <a:solidFill>
                    <a:srgbClr val="0E2F5F"/>
                  </a:solidFill>
                  <a:latin typeface="Aileron Bold"/>
                  <a:ea typeface="Aileron Bold"/>
                  <a:cs typeface="Aileron Bold"/>
                  <a:sym typeface="Aileron Bold"/>
                </a:rPr>
                <a:t>Chia sẻ bộ nhớ khi cần thiết (ví dụ: fork()).</a:t>
              </a:r>
            </a:p>
          </p:txBody>
        </p:sp>
      </p:grpSp>
      <p:grpSp>
        <p:nvGrpSpPr>
          <p:cNvPr id="35" name="Group 35"/>
          <p:cNvGrpSpPr/>
          <p:nvPr/>
        </p:nvGrpSpPr>
        <p:grpSpPr>
          <a:xfrm>
            <a:off x="-923213" y="571500"/>
            <a:ext cx="5713254" cy="9573020"/>
            <a:chOff x="0" y="0"/>
            <a:chExt cx="7617672" cy="12764027"/>
          </a:xfrm>
        </p:grpSpPr>
        <p:grpSp>
          <p:nvGrpSpPr>
            <p:cNvPr id="36" name="Group 36"/>
            <p:cNvGrpSpPr/>
            <p:nvPr/>
          </p:nvGrpSpPr>
          <p:grpSpPr>
            <a:xfrm>
              <a:off x="0" y="583053"/>
              <a:ext cx="7617672" cy="11876174"/>
              <a:chOff x="0" y="0"/>
              <a:chExt cx="1022255" cy="1593725"/>
            </a:xfrm>
          </p:grpSpPr>
          <p:sp>
            <p:nvSpPr>
              <p:cNvPr id="37" name="Freeform 37"/>
              <p:cNvSpPr/>
              <p:nvPr/>
            </p:nvSpPr>
            <p:spPr>
              <a:xfrm>
                <a:off x="0" y="0"/>
                <a:ext cx="1022255" cy="1593725"/>
              </a:xfrm>
              <a:custGeom>
                <a:avLst/>
                <a:gdLst/>
                <a:ahLst/>
                <a:cxnLst/>
                <a:rect l="l" t="t" r="r" b="b"/>
                <a:pathLst>
                  <a:path w="1022255" h="1593725">
                    <a:moveTo>
                      <a:pt x="0" y="0"/>
                    </a:moveTo>
                    <a:lnTo>
                      <a:pt x="1022255" y="0"/>
                    </a:lnTo>
                    <a:lnTo>
                      <a:pt x="1022255" y="1593725"/>
                    </a:lnTo>
                    <a:lnTo>
                      <a:pt x="0" y="1593725"/>
                    </a:lnTo>
                    <a:close/>
                  </a:path>
                </a:pathLst>
              </a:custGeom>
              <a:blipFill>
                <a:blip r:embed="rId8"/>
                <a:stretch>
                  <a:fillRect t="-906" b="-906"/>
                </a:stretch>
              </a:blipFill>
            </p:spPr>
            <p:txBody>
              <a:bodyPr/>
              <a:lstStyle/>
              <a:p>
                <a:endParaRPr lang="en-US"/>
              </a:p>
            </p:txBody>
          </p:sp>
        </p:grpSp>
        <p:sp>
          <p:nvSpPr>
            <p:cNvPr id="38" name="TextBox 38"/>
            <p:cNvSpPr txBox="1"/>
            <p:nvPr/>
          </p:nvSpPr>
          <p:spPr>
            <a:xfrm>
              <a:off x="1230950" y="-66675"/>
              <a:ext cx="1016000" cy="67627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Aileron Bold"/>
                  <a:ea typeface="Aileron Bold"/>
                  <a:cs typeface="Aileron Bold"/>
                  <a:sym typeface="Aileron Bold"/>
                </a:rPr>
                <a:t>Max</a:t>
              </a:r>
            </a:p>
          </p:txBody>
        </p:sp>
        <p:sp>
          <p:nvSpPr>
            <p:cNvPr id="39" name="TextBox 39"/>
            <p:cNvSpPr txBox="1"/>
            <p:nvPr/>
          </p:nvSpPr>
          <p:spPr>
            <a:xfrm>
              <a:off x="1444205" y="12087752"/>
              <a:ext cx="294746" cy="676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ileron"/>
                  <a:ea typeface="Aileron"/>
                  <a:cs typeface="Aileron"/>
                  <a:sym typeface="Aileron"/>
                </a:rPr>
                <a:t>0</a:t>
              </a:r>
            </a:p>
          </p:txBody>
        </p:sp>
      </p:grpSp>
      <p:sp>
        <p:nvSpPr>
          <p:cNvPr id="40" name="TextBox 4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75356" y="3587252"/>
            <a:ext cx="8615193" cy="5671048"/>
            <a:chOff x="0" y="0"/>
            <a:chExt cx="1177036" cy="774797"/>
          </a:xfrm>
        </p:grpSpPr>
        <p:sp>
          <p:nvSpPr>
            <p:cNvPr id="3" name="Freeform 3"/>
            <p:cNvSpPr/>
            <p:nvPr/>
          </p:nvSpPr>
          <p:spPr>
            <a:xfrm>
              <a:off x="0" y="0"/>
              <a:ext cx="1177036" cy="774797"/>
            </a:xfrm>
            <a:custGeom>
              <a:avLst/>
              <a:gdLst/>
              <a:ahLst/>
              <a:cxnLst/>
              <a:rect l="l" t="t" r="r" b="b"/>
              <a:pathLst>
                <a:path w="1177036" h="774797">
                  <a:moveTo>
                    <a:pt x="14378" y="0"/>
                  </a:moveTo>
                  <a:lnTo>
                    <a:pt x="1162658" y="0"/>
                  </a:lnTo>
                  <a:cubicBezTo>
                    <a:pt x="1170598" y="0"/>
                    <a:pt x="1177036" y="6437"/>
                    <a:pt x="1177036" y="14378"/>
                  </a:cubicBezTo>
                  <a:lnTo>
                    <a:pt x="1177036" y="760419"/>
                  </a:lnTo>
                  <a:cubicBezTo>
                    <a:pt x="1177036" y="768360"/>
                    <a:pt x="1170598" y="774797"/>
                    <a:pt x="1162658" y="774797"/>
                  </a:cubicBezTo>
                  <a:lnTo>
                    <a:pt x="14378" y="774797"/>
                  </a:lnTo>
                  <a:cubicBezTo>
                    <a:pt x="6437" y="774797"/>
                    <a:pt x="0" y="768360"/>
                    <a:pt x="0" y="760419"/>
                  </a:cubicBezTo>
                  <a:lnTo>
                    <a:pt x="0" y="14378"/>
                  </a:lnTo>
                  <a:cubicBezTo>
                    <a:pt x="0" y="6437"/>
                    <a:pt x="6437" y="0"/>
                    <a:pt x="14378" y="0"/>
                  </a:cubicBezTo>
                  <a:close/>
                </a:path>
              </a:pathLst>
            </a:custGeom>
            <a:blipFill>
              <a:blip r:embed="rId2"/>
              <a:stretch>
                <a:fillRect t="-489" b="-489"/>
              </a:stretch>
            </a:blipFill>
          </p:spPr>
          <p:txBody>
            <a:bodyPr/>
            <a:lstStyle/>
            <a:p>
              <a:endParaRPr lang="en-US"/>
            </a:p>
          </p:txBody>
        </p:sp>
      </p:grpSp>
      <p:grpSp>
        <p:nvGrpSpPr>
          <p:cNvPr id="4" name="Group 4"/>
          <p:cNvGrpSpPr/>
          <p:nvPr/>
        </p:nvGrpSpPr>
        <p:grpSpPr>
          <a:xfrm>
            <a:off x="-403901" y="1028700"/>
            <a:ext cx="3353620" cy="8229600"/>
            <a:chOff x="0" y="0"/>
            <a:chExt cx="883258" cy="2167467"/>
          </a:xfrm>
        </p:grpSpPr>
        <p:sp>
          <p:nvSpPr>
            <p:cNvPr id="5" name="Freeform 5"/>
            <p:cNvSpPr/>
            <p:nvPr/>
          </p:nvSpPr>
          <p:spPr>
            <a:xfrm>
              <a:off x="0" y="0"/>
              <a:ext cx="883258" cy="2167467"/>
            </a:xfrm>
            <a:custGeom>
              <a:avLst/>
              <a:gdLst/>
              <a:ahLst/>
              <a:cxnLst/>
              <a:rect l="l" t="t" r="r" b="b"/>
              <a:pathLst>
                <a:path w="883258" h="2167467">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txBody>
            <a:bodyPr/>
            <a:lstStyle/>
            <a:p>
              <a:endParaRPr lang="en-US"/>
            </a:p>
          </p:txBody>
        </p:sp>
        <p:sp>
          <p:nvSpPr>
            <p:cNvPr id="6" name="TextBox 6"/>
            <p:cNvSpPr txBox="1"/>
            <p:nvPr/>
          </p:nvSpPr>
          <p:spPr>
            <a:xfrm>
              <a:off x="0" y="-47625"/>
              <a:ext cx="883258"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7" name="Group 7"/>
          <p:cNvGrpSpPr/>
          <p:nvPr/>
        </p:nvGrpSpPr>
        <p:grpSpPr>
          <a:xfrm>
            <a:off x="2310024" y="1028700"/>
            <a:ext cx="1496945" cy="149694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txBody>
            <a:bodyPr/>
            <a:lstStyle/>
            <a:p>
              <a:endParaRPr 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2646066" y="1358520"/>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12616186" y="2356541"/>
            <a:ext cx="4643114" cy="6901759"/>
            <a:chOff x="0" y="0"/>
            <a:chExt cx="6190819" cy="9202345"/>
          </a:xfrm>
        </p:grpSpPr>
        <p:grpSp>
          <p:nvGrpSpPr>
            <p:cNvPr id="12" name="Group 12"/>
            <p:cNvGrpSpPr/>
            <p:nvPr/>
          </p:nvGrpSpPr>
          <p:grpSpPr>
            <a:xfrm>
              <a:off x="0" y="6498963"/>
              <a:ext cx="6190819" cy="887601"/>
              <a:chOff x="0" y="0"/>
              <a:chExt cx="1222878" cy="175329"/>
            </a:xfrm>
          </p:grpSpPr>
          <p:sp>
            <p:nvSpPr>
              <p:cNvPr id="13" name="Freeform 13"/>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14" name="TextBox 14"/>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0" y="7545203"/>
              <a:ext cx="6190819" cy="1657142"/>
              <a:chOff x="0" y="0"/>
              <a:chExt cx="1222878" cy="327337"/>
            </a:xfrm>
          </p:grpSpPr>
          <p:sp>
            <p:nvSpPr>
              <p:cNvPr id="16" name="Freeform 16"/>
              <p:cNvSpPr/>
              <p:nvPr/>
            </p:nvSpPr>
            <p:spPr>
              <a:xfrm>
                <a:off x="0" y="0"/>
                <a:ext cx="1222878" cy="327337"/>
              </a:xfrm>
              <a:custGeom>
                <a:avLst/>
                <a:gdLst/>
                <a:ahLst/>
                <a:cxnLst/>
                <a:rect l="l" t="t" r="r" b="b"/>
                <a:pathLst>
                  <a:path w="1222878" h="327337">
                    <a:moveTo>
                      <a:pt x="31681" y="0"/>
                    </a:moveTo>
                    <a:lnTo>
                      <a:pt x="1191197" y="0"/>
                    </a:lnTo>
                    <a:cubicBezTo>
                      <a:pt x="1199599" y="0"/>
                      <a:pt x="1207657" y="3338"/>
                      <a:pt x="1213599" y="9279"/>
                    </a:cubicBezTo>
                    <a:cubicBezTo>
                      <a:pt x="1219540" y="15220"/>
                      <a:pt x="1222878" y="23278"/>
                      <a:pt x="1222878" y="31681"/>
                    </a:cubicBezTo>
                    <a:lnTo>
                      <a:pt x="1222878" y="295656"/>
                    </a:lnTo>
                    <a:cubicBezTo>
                      <a:pt x="1222878" y="304058"/>
                      <a:pt x="1219540" y="312116"/>
                      <a:pt x="1213599" y="318058"/>
                    </a:cubicBezTo>
                    <a:cubicBezTo>
                      <a:pt x="1207657" y="323999"/>
                      <a:pt x="1199599" y="327337"/>
                      <a:pt x="1191197" y="327337"/>
                    </a:cubicBezTo>
                    <a:lnTo>
                      <a:pt x="31681" y="327337"/>
                    </a:lnTo>
                    <a:cubicBezTo>
                      <a:pt x="23278" y="327337"/>
                      <a:pt x="15220" y="323999"/>
                      <a:pt x="9279" y="318058"/>
                    </a:cubicBezTo>
                    <a:cubicBezTo>
                      <a:pt x="3338" y="312116"/>
                      <a:pt x="0" y="304058"/>
                      <a:pt x="0" y="295656"/>
                    </a:cubicBezTo>
                    <a:lnTo>
                      <a:pt x="0" y="31681"/>
                    </a:lnTo>
                    <a:cubicBezTo>
                      <a:pt x="0" y="23278"/>
                      <a:pt x="3338" y="15220"/>
                      <a:pt x="9279" y="9279"/>
                    </a:cubicBezTo>
                    <a:cubicBezTo>
                      <a:pt x="15220" y="3338"/>
                      <a:pt x="23278" y="0"/>
                      <a:pt x="31681" y="0"/>
                    </a:cubicBezTo>
                    <a:close/>
                  </a:path>
                </a:pathLst>
              </a:custGeom>
              <a:solidFill>
                <a:srgbClr val="5188CC"/>
              </a:solidFill>
            </p:spPr>
            <p:txBody>
              <a:bodyPr/>
              <a:lstStyle/>
              <a:p>
                <a:endParaRPr lang="en-US"/>
              </a:p>
            </p:txBody>
          </p:sp>
          <p:sp>
            <p:nvSpPr>
              <p:cNvPr id="17" name="TextBox 17"/>
              <p:cNvSpPr txBox="1"/>
              <p:nvPr/>
            </p:nvSpPr>
            <p:spPr>
              <a:xfrm>
                <a:off x="0" y="-47625"/>
                <a:ext cx="1222878" cy="374962"/>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0" y="0"/>
              <a:ext cx="6190819" cy="887601"/>
              <a:chOff x="0" y="0"/>
              <a:chExt cx="1222878" cy="175329"/>
            </a:xfrm>
          </p:grpSpPr>
          <p:sp>
            <p:nvSpPr>
              <p:cNvPr id="19" name="Freeform 19"/>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20" name="TextBox 20"/>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0" y="3249482"/>
              <a:ext cx="6190819" cy="887601"/>
              <a:chOff x="0" y="0"/>
              <a:chExt cx="1222878" cy="175329"/>
            </a:xfrm>
          </p:grpSpPr>
          <p:sp>
            <p:nvSpPr>
              <p:cNvPr id="22" name="Freeform 22"/>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txBody>
              <a:bodyPr/>
              <a:lstStyle/>
              <a:p>
                <a:endParaRPr lang="en-US"/>
              </a:p>
            </p:txBody>
          </p:sp>
          <p:sp>
            <p:nvSpPr>
              <p:cNvPr id="23" name="TextBox 23"/>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24" name="Group 24"/>
            <p:cNvGrpSpPr/>
            <p:nvPr/>
          </p:nvGrpSpPr>
          <p:grpSpPr>
            <a:xfrm>
              <a:off x="0" y="1046240"/>
              <a:ext cx="6190819" cy="1657142"/>
              <a:chOff x="0" y="0"/>
              <a:chExt cx="1222878" cy="327337"/>
            </a:xfrm>
          </p:grpSpPr>
          <p:sp>
            <p:nvSpPr>
              <p:cNvPr id="25" name="Freeform 25"/>
              <p:cNvSpPr/>
              <p:nvPr/>
            </p:nvSpPr>
            <p:spPr>
              <a:xfrm>
                <a:off x="0" y="0"/>
                <a:ext cx="1222878" cy="327337"/>
              </a:xfrm>
              <a:custGeom>
                <a:avLst/>
                <a:gdLst/>
                <a:ahLst/>
                <a:cxnLst/>
                <a:rect l="l" t="t" r="r" b="b"/>
                <a:pathLst>
                  <a:path w="1222878" h="327337">
                    <a:moveTo>
                      <a:pt x="31681" y="0"/>
                    </a:moveTo>
                    <a:lnTo>
                      <a:pt x="1191197" y="0"/>
                    </a:lnTo>
                    <a:cubicBezTo>
                      <a:pt x="1199599" y="0"/>
                      <a:pt x="1207657" y="3338"/>
                      <a:pt x="1213599" y="9279"/>
                    </a:cubicBezTo>
                    <a:cubicBezTo>
                      <a:pt x="1219540" y="15220"/>
                      <a:pt x="1222878" y="23278"/>
                      <a:pt x="1222878" y="31681"/>
                    </a:cubicBezTo>
                    <a:lnTo>
                      <a:pt x="1222878" y="295656"/>
                    </a:lnTo>
                    <a:cubicBezTo>
                      <a:pt x="1222878" y="304058"/>
                      <a:pt x="1219540" y="312116"/>
                      <a:pt x="1213599" y="318058"/>
                    </a:cubicBezTo>
                    <a:cubicBezTo>
                      <a:pt x="1207657" y="323999"/>
                      <a:pt x="1199599" y="327337"/>
                      <a:pt x="1191197" y="327337"/>
                    </a:cubicBezTo>
                    <a:lnTo>
                      <a:pt x="31681" y="327337"/>
                    </a:lnTo>
                    <a:cubicBezTo>
                      <a:pt x="23278" y="327337"/>
                      <a:pt x="15220" y="323999"/>
                      <a:pt x="9279" y="318058"/>
                    </a:cubicBezTo>
                    <a:cubicBezTo>
                      <a:pt x="3338" y="312116"/>
                      <a:pt x="0" y="304058"/>
                      <a:pt x="0" y="295656"/>
                    </a:cubicBezTo>
                    <a:lnTo>
                      <a:pt x="0" y="31681"/>
                    </a:lnTo>
                    <a:cubicBezTo>
                      <a:pt x="0" y="23278"/>
                      <a:pt x="3338" y="15220"/>
                      <a:pt x="9279" y="9279"/>
                    </a:cubicBezTo>
                    <a:cubicBezTo>
                      <a:pt x="15220" y="3338"/>
                      <a:pt x="23278" y="0"/>
                      <a:pt x="31681" y="0"/>
                    </a:cubicBezTo>
                    <a:close/>
                  </a:path>
                </a:pathLst>
              </a:custGeom>
              <a:solidFill>
                <a:srgbClr val="5188CC"/>
              </a:solidFill>
            </p:spPr>
            <p:txBody>
              <a:bodyPr/>
              <a:lstStyle/>
              <a:p>
                <a:endParaRPr lang="en-US"/>
              </a:p>
            </p:txBody>
          </p:sp>
          <p:sp>
            <p:nvSpPr>
              <p:cNvPr id="26" name="TextBox 26"/>
              <p:cNvSpPr txBox="1"/>
              <p:nvPr/>
            </p:nvSpPr>
            <p:spPr>
              <a:xfrm>
                <a:off x="0" y="-47625"/>
                <a:ext cx="1222878" cy="374962"/>
              </a:xfrm>
              <a:prstGeom prst="rect">
                <a:avLst/>
              </a:prstGeom>
            </p:spPr>
            <p:txBody>
              <a:bodyPr lIns="50800" tIns="50800" rIns="50800" bIns="50800" rtlCol="0" anchor="ctr"/>
              <a:lstStyle/>
              <a:p>
                <a:pPr algn="ctr">
                  <a:lnSpc>
                    <a:spcPts val="2800"/>
                  </a:lnSpc>
                </a:pPr>
                <a:endParaRPr/>
              </a:p>
            </p:txBody>
          </p:sp>
        </p:grpSp>
        <p:grpSp>
          <p:nvGrpSpPr>
            <p:cNvPr id="27" name="Group 27"/>
            <p:cNvGrpSpPr/>
            <p:nvPr/>
          </p:nvGrpSpPr>
          <p:grpSpPr>
            <a:xfrm>
              <a:off x="0" y="4295721"/>
              <a:ext cx="6190819" cy="1657142"/>
              <a:chOff x="0" y="0"/>
              <a:chExt cx="1222878" cy="327337"/>
            </a:xfrm>
          </p:grpSpPr>
          <p:sp>
            <p:nvSpPr>
              <p:cNvPr id="28" name="Freeform 28"/>
              <p:cNvSpPr/>
              <p:nvPr/>
            </p:nvSpPr>
            <p:spPr>
              <a:xfrm>
                <a:off x="0" y="0"/>
                <a:ext cx="1222878" cy="327337"/>
              </a:xfrm>
              <a:custGeom>
                <a:avLst/>
                <a:gdLst/>
                <a:ahLst/>
                <a:cxnLst/>
                <a:rect l="l" t="t" r="r" b="b"/>
                <a:pathLst>
                  <a:path w="1222878" h="327337">
                    <a:moveTo>
                      <a:pt x="31681" y="0"/>
                    </a:moveTo>
                    <a:lnTo>
                      <a:pt x="1191197" y="0"/>
                    </a:lnTo>
                    <a:cubicBezTo>
                      <a:pt x="1199599" y="0"/>
                      <a:pt x="1207657" y="3338"/>
                      <a:pt x="1213599" y="9279"/>
                    </a:cubicBezTo>
                    <a:cubicBezTo>
                      <a:pt x="1219540" y="15220"/>
                      <a:pt x="1222878" y="23278"/>
                      <a:pt x="1222878" y="31681"/>
                    </a:cubicBezTo>
                    <a:lnTo>
                      <a:pt x="1222878" y="295656"/>
                    </a:lnTo>
                    <a:cubicBezTo>
                      <a:pt x="1222878" y="304058"/>
                      <a:pt x="1219540" y="312116"/>
                      <a:pt x="1213599" y="318058"/>
                    </a:cubicBezTo>
                    <a:cubicBezTo>
                      <a:pt x="1207657" y="323999"/>
                      <a:pt x="1199599" y="327337"/>
                      <a:pt x="1191197" y="327337"/>
                    </a:cubicBezTo>
                    <a:lnTo>
                      <a:pt x="31681" y="327337"/>
                    </a:lnTo>
                    <a:cubicBezTo>
                      <a:pt x="23278" y="327337"/>
                      <a:pt x="15220" y="323999"/>
                      <a:pt x="9279" y="318058"/>
                    </a:cubicBezTo>
                    <a:cubicBezTo>
                      <a:pt x="3338" y="312116"/>
                      <a:pt x="0" y="304058"/>
                      <a:pt x="0" y="295656"/>
                    </a:cubicBezTo>
                    <a:lnTo>
                      <a:pt x="0" y="31681"/>
                    </a:lnTo>
                    <a:cubicBezTo>
                      <a:pt x="0" y="23278"/>
                      <a:pt x="3338" y="15220"/>
                      <a:pt x="9279" y="9279"/>
                    </a:cubicBezTo>
                    <a:cubicBezTo>
                      <a:pt x="15220" y="3338"/>
                      <a:pt x="23278" y="0"/>
                      <a:pt x="31681" y="0"/>
                    </a:cubicBezTo>
                    <a:close/>
                  </a:path>
                </a:pathLst>
              </a:custGeom>
              <a:solidFill>
                <a:srgbClr val="5188CC"/>
              </a:solidFill>
            </p:spPr>
            <p:txBody>
              <a:bodyPr/>
              <a:lstStyle/>
              <a:p>
                <a:endParaRPr lang="en-US"/>
              </a:p>
            </p:txBody>
          </p:sp>
          <p:sp>
            <p:nvSpPr>
              <p:cNvPr id="29" name="TextBox 29"/>
              <p:cNvSpPr txBox="1"/>
              <p:nvPr/>
            </p:nvSpPr>
            <p:spPr>
              <a:xfrm>
                <a:off x="0" y="-47625"/>
                <a:ext cx="1222878" cy="374962"/>
              </a:xfrm>
              <a:prstGeom prst="rect">
                <a:avLst/>
              </a:prstGeom>
            </p:spPr>
            <p:txBody>
              <a:bodyPr lIns="50800" tIns="50800" rIns="50800" bIns="50800" rtlCol="0" anchor="ctr"/>
              <a:lstStyle/>
              <a:p>
                <a:pPr algn="ctr">
                  <a:lnSpc>
                    <a:spcPts val="2800"/>
                  </a:lnSpc>
                </a:pPr>
                <a:endParaRPr/>
              </a:p>
            </p:txBody>
          </p:sp>
        </p:grpSp>
        <p:sp>
          <p:nvSpPr>
            <p:cNvPr id="30" name="TextBox 30"/>
            <p:cNvSpPr txBox="1"/>
            <p:nvPr/>
          </p:nvSpPr>
          <p:spPr>
            <a:xfrm>
              <a:off x="238828" y="6686335"/>
              <a:ext cx="5713162" cy="484291"/>
            </a:xfrm>
            <a:prstGeom prst="rect">
              <a:avLst/>
            </a:prstGeom>
          </p:spPr>
          <p:txBody>
            <a:bodyPr lIns="0" tIns="0" rIns="0" bIns="0" rtlCol="0" anchor="t">
              <a:spAutoFit/>
            </a:bodyPr>
            <a:lstStyle/>
            <a:p>
              <a:pPr algn="ctr">
                <a:lnSpc>
                  <a:spcPts val="3080"/>
                </a:lnSpc>
              </a:pPr>
              <a:r>
                <a:rPr lang="en-US" sz="2200" b="1">
                  <a:solidFill>
                    <a:srgbClr val="FFFFFF"/>
                  </a:solidFill>
                  <a:latin typeface="Aileron Heavy"/>
                  <a:ea typeface="Aileron Heavy"/>
                  <a:cs typeface="Aileron Heavy"/>
                  <a:sym typeface="Aileron Heavy"/>
                </a:rPr>
                <a:t>Bộ nhớ được ánh xạ</a:t>
              </a:r>
            </a:p>
          </p:txBody>
        </p:sp>
        <p:sp>
          <p:nvSpPr>
            <p:cNvPr id="31" name="TextBox 31"/>
            <p:cNvSpPr txBox="1"/>
            <p:nvPr/>
          </p:nvSpPr>
          <p:spPr>
            <a:xfrm>
              <a:off x="477644" y="7688189"/>
              <a:ext cx="5235532" cy="1387475"/>
            </a:xfrm>
            <a:prstGeom prst="rect">
              <a:avLst/>
            </a:prstGeom>
          </p:spPr>
          <p:txBody>
            <a:bodyPr lIns="0" tIns="0" rIns="0" bIns="0" rtlCol="0" anchor="t">
              <a:spAutoFit/>
            </a:bodyPr>
            <a:lstStyle/>
            <a:p>
              <a:pPr algn="ctr">
                <a:lnSpc>
                  <a:spcPts val="4200"/>
                </a:lnSpc>
              </a:pPr>
              <a:r>
                <a:rPr lang="en-US" sz="3000" b="1">
                  <a:solidFill>
                    <a:srgbClr val="FFFFFF"/>
                  </a:solidFill>
                  <a:latin typeface="Aileron Bold"/>
                  <a:ea typeface="Aileron Bold"/>
                  <a:cs typeface="Aileron Bold"/>
                  <a:sym typeface="Aileron Bold"/>
                </a:rPr>
                <a:t>Giúp truy xuất nhanh chóng</a:t>
              </a:r>
            </a:p>
          </p:txBody>
        </p:sp>
        <p:sp>
          <p:nvSpPr>
            <p:cNvPr id="32" name="TextBox 32"/>
            <p:cNvSpPr txBox="1"/>
            <p:nvPr/>
          </p:nvSpPr>
          <p:spPr>
            <a:xfrm>
              <a:off x="436326" y="72325"/>
              <a:ext cx="5276850" cy="676275"/>
            </a:xfrm>
            <a:prstGeom prst="rect">
              <a:avLst/>
            </a:prstGeom>
          </p:spPr>
          <p:txBody>
            <a:bodyPr lIns="0" tIns="0" rIns="0" bIns="0" rtlCol="0" anchor="t">
              <a:spAutoFit/>
            </a:bodyPr>
            <a:lstStyle/>
            <a:p>
              <a:pPr algn="ctr">
                <a:lnSpc>
                  <a:spcPts val="4200"/>
                </a:lnSpc>
              </a:pPr>
              <a:r>
                <a:rPr lang="en-US" sz="3000" b="1">
                  <a:solidFill>
                    <a:srgbClr val="FFFFFF"/>
                  </a:solidFill>
                  <a:latin typeface="Aileron Heavy"/>
                  <a:ea typeface="Aileron Heavy"/>
                  <a:cs typeface="Aileron Heavy"/>
                  <a:sym typeface="Aileron Heavy"/>
                </a:rPr>
                <a:t>Chia sẻ bộ nhớ </a:t>
              </a:r>
            </a:p>
          </p:txBody>
        </p:sp>
        <p:sp>
          <p:nvSpPr>
            <p:cNvPr id="33" name="TextBox 33"/>
            <p:cNvSpPr txBox="1"/>
            <p:nvPr/>
          </p:nvSpPr>
          <p:spPr>
            <a:xfrm>
              <a:off x="238828" y="3436853"/>
              <a:ext cx="5713162" cy="484291"/>
            </a:xfrm>
            <a:prstGeom prst="rect">
              <a:avLst/>
            </a:prstGeom>
          </p:spPr>
          <p:txBody>
            <a:bodyPr lIns="0" tIns="0" rIns="0" bIns="0" rtlCol="0" anchor="t">
              <a:spAutoFit/>
            </a:bodyPr>
            <a:lstStyle/>
            <a:p>
              <a:pPr algn="ctr">
                <a:lnSpc>
                  <a:spcPts val="3080"/>
                </a:lnSpc>
              </a:pPr>
              <a:r>
                <a:rPr lang="en-US" sz="2200" b="1">
                  <a:solidFill>
                    <a:srgbClr val="FFFFFF"/>
                  </a:solidFill>
                  <a:latin typeface="Aileron Heavy"/>
                  <a:ea typeface="Aileron Heavy"/>
                  <a:cs typeface="Aileron Heavy"/>
                  <a:sym typeface="Aileron Heavy"/>
                </a:rPr>
                <a:t>Thư viện chuẩn (C,...) </a:t>
              </a:r>
            </a:p>
          </p:txBody>
        </p:sp>
        <p:sp>
          <p:nvSpPr>
            <p:cNvPr id="34" name="TextBox 34"/>
            <p:cNvSpPr txBox="1"/>
            <p:nvPr/>
          </p:nvSpPr>
          <p:spPr>
            <a:xfrm>
              <a:off x="456985" y="1503336"/>
              <a:ext cx="5235532" cy="676275"/>
            </a:xfrm>
            <a:prstGeom prst="rect">
              <a:avLst/>
            </a:prstGeom>
          </p:spPr>
          <p:txBody>
            <a:bodyPr lIns="0" tIns="0" rIns="0" bIns="0" rtlCol="0" anchor="t">
              <a:spAutoFit/>
            </a:bodyPr>
            <a:lstStyle/>
            <a:p>
              <a:pPr algn="ctr">
                <a:lnSpc>
                  <a:spcPts val="4200"/>
                </a:lnSpc>
              </a:pPr>
              <a:r>
                <a:rPr lang="en-US" sz="3000" b="1">
                  <a:solidFill>
                    <a:srgbClr val="FFFFFF"/>
                  </a:solidFill>
                  <a:latin typeface="Aileron Bold"/>
                  <a:ea typeface="Aileron Bold"/>
                  <a:cs typeface="Aileron Bold"/>
                  <a:sym typeface="Aileron Bold"/>
                </a:rPr>
                <a:t>Giúp tối ưu hiệu suất</a:t>
              </a:r>
            </a:p>
          </p:txBody>
        </p:sp>
        <p:sp>
          <p:nvSpPr>
            <p:cNvPr id="35" name="TextBox 35"/>
            <p:cNvSpPr txBox="1"/>
            <p:nvPr/>
          </p:nvSpPr>
          <p:spPr>
            <a:xfrm>
              <a:off x="456985" y="4397217"/>
              <a:ext cx="5235532" cy="1387475"/>
            </a:xfrm>
            <a:prstGeom prst="rect">
              <a:avLst/>
            </a:prstGeom>
          </p:spPr>
          <p:txBody>
            <a:bodyPr lIns="0" tIns="0" rIns="0" bIns="0" rtlCol="0" anchor="t">
              <a:spAutoFit/>
            </a:bodyPr>
            <a:lstStyle/>
            <a:p>
              <a:pPr algn="ctr">
                <a:lnSpc>
                  <a:spcPts val="4200"/>
                </a:lnSpc>
              </a:pPr>
              <a:r>
                <a:rPr lang="en-US" sz="3000" b="1">
                  <a:solidFill>
                    <a:srgbClr val="FFFFFF"/>
                  </a:solidFill>
                  <a:latin typeface="Aileron Bold"/>
                  <a:ea typeface="Aileron Bold"/>
                  <a:cs typeface="Aileron Bold"/>
                  <a:sym typeface="Aileron Bold"/>
                </a:rPr>
                <a:t>Được chia sẻ bởi nhiều quy trình</a:t>
              </a:r>
            </a:p>
          </p:txBody>
        </p:sp>
      </p:grpSp>
      <p:sp>
        <p:nvSpPr>
          <p:cNvPr id="36" name="Freeform 36"/>
          <p:cNvSpPr/>
          <p:nvPr/>
        </p:nvSpPr>
        <p:spPr>
          <a:xfrm>
            <a:off x="1272909" y="7567140"/>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TextBox 37"/>
          <p:cNvSpPr txBox="1"/>
          <p:nvPr/>
        </p:nvSpPr>
        <p:spPr>
          <a:xfrm>
            <a:off x="4788044" y="971550"/>
            <a:ext cx="6843405" cy="1927860"/>
          </a:xfrm>
          <a:prstGeom prst="rect">
            <a:avLst/>
          </a:prstGeom>
        </p:spPr>
        <p:txBody>
          <a:bodyPr lIns="0" tIns="0" rIns="0" bIns="0" rtlCol="0" anchor="t">
            <a:spAutoFit/>
          </a:bodyPr>
          <a:lstStyle/>
          <a:p>
            <a:pPr marL="0" lvl="0" indent="0" algn="l">
              <a:lnSpc>
                <a:spcPts val="7620"/>
              </a:lnSpc>
              <a:spcBef>
                <a:spcPct val="0"/>
              </a:spcBef>
            </a:pPr>
            <a:r>
              <a:rPr lang="en-US" sz="6000" b="1">
                <a:solidFill>
                  <a:srgbClr val="0E2F5F"/>
                </a:solidFill>
                <a:latin typeface="Barlow Condensed Heavy"/>
                <a:ea typeface="Barlow Condensed Heavy"/>
                <a:cs typeface="Barlow Condensed Heavy"/>
                <a:sym typeface="Barlow Condensed Heavy"/>
              </a:rPr>
              <a:t>1.4. Thư</a:t>
            </a:r>
            <a:r>
              <a:rPr lang="en-US" sz="6000" b="1" u="none" strike="noStrike">
                <a:solidFill>
                  <a:srgbClr val="0E2F5F"/>
                </a:solidFill>
                <a:latin typeface="Barlow Condensed Heavy"/>
                <a:ea typeface="Barlow Condensed Heavy"/>
                <a:cs typeface="Barlow Condensed Heavy"/>
                <a:sym typeface="Barlow Condensed Heavy"/>
              </a:rPr>
              <a:t> Viện Chia Sẻ Sử Dụng Bộ Nhớ Ảo </a:t>
            </a:r>
          </a:p>
        </p:txBody>
      </p:sp>
      <p:sp>
        <p:nvSpPr>
          <p:cNvPr id="38" name="TextBox 3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grpSp>
        <p:nvGrpSpPr>
          <p:cNvPr id="3" name="Group 3"/>
          <p:cNvGrpSpPr/>
          <p:nvPr/>
        </p:nvGrpSpPr>
        <p:grpSpPr>
          <a:xfrm>
            <a:off x="10862077" y="0"/>
            <a:ext cx="7425923" cy="10287000"/>
            <a:chOff x="0" y="0"/>
            <a:chExt cx="1955799" cy="2709333"/>
          </a:xfrm>
        </p:grpSpPr>
        <p:sp>
          <p:nvSpPr>
            <p:cNvPr id="4" name="Freeform 4"/>
            <p:cNvSpPr/>
            <p:nvPr/>
          </p:nvSpPr>
          <p:spPr>
            <a:xfrm>
              <a:off x="0" y="0"/>
              <a:ext cx="1955799" cy="2709333"/>
            </a:xfrm>
            <a:custGeom>
              <a:avLst/>
              <a:gdLst/>
              <a:ahLst/>
              <a:cxnLst/>
              <a:rect l="l" t="t" r="r" b="b"/>
              <a:pathLst>
                <a:path w="1955799" h="2709333">
                  <a:moveTo>
                    <a:pt x="0" y="0"/>
                  </a:moveTo>
                  <a:lnTo>
                    <a:pt x="1955799" y="0"/>
                  </a:lnTo>
                  <a:lnTo>
                    <a:pt x="1955799" y="2709333"/>
                  </a:lnTo>
                  <a:lnTo>
                    <a:pt x="0" y="2709333"/>
                  </a:lnTo>
                  <a:close/>
                </a:path>
              </a:pathLst>
            </a:custGeom>
            <a:solidFill>
              <a:srgbClr val="E1EDFC"/>
            </a:solidFill>
          </p:spPr>
          <p:txBody>
            <a:bodyPr/>
            <a:lstStyle/>
            <a:p>
              <a:endParaRPr lang="en-US"/>
            </a:p>
          </p:txBody>
        </p:sp>
        <p:sp>
          <p:nvSpPr>
            <p:cNvPr id="5" name="TextBox 5"/>
            <p:cNvSpPr txBox="1"/>
            <p:nvPr/>
          </p:nvSpPr>
          <p:spPr>
            <a:xfrm>
              <a:off x="0" y="-47625"/>
              <a:ext cx="1955799" cy="2756958"/>
            </a:xfrm>
            <a:prstGeom prst="rect">
              <a:avLst/>
            </a:prstGeom>
          </p:spPr>
          <p:txBody>
            <a:bodyPr lIns="50800" tIns="50800" rIns="50800" bIns="50800" rtlCol="0" anchor="ctr"/>
            <a:lstStyle/>
            <a:p>
              <a:pPr algn="ctr">
                <a:lnSpc>
                  <a:spcPts val="2800"/>
                </a:lnSpc>
              </a:pPr>
              <a:r>
                <a:rPr lang="en-US" sz="2000" b="1">
                  <a:solidFill>
                    <a:srgbClr val="FFFFFF"/>
                  </a:solidFill>
                  <a:latin typeface="Aileron Bold"/>
                  <a:ea typeface="Aileron Bold"/>
                  <a:cs typeface="Aileron Bold"/>
                  <a:sym typeface="Aileron Bold"/>
                </a:rPr>
                <a:t> </a:t>
              </a:r>
            </a:p>
          </p:txBody>
        </p:sp>
      </p:grpSp>
      <p:sp>
        <p:nvSpPr>
          <p:cNvPr id="6" name="Freeform 6"/>
          <p:cNvSpPr/>
          <p:nvPr/>
        </p:nvSpPr>
        <p:spPr>
          <a:xfrm>
            <a:off x="15742027" y="-94296"/>
            <a:ext cx="2442977" cy="2403001"/>
          </a:xfrm>
          <a:custGeom>
            <a:avLst/>
            <a:gdLst/>
            <a:ahLst/>
            <a:cxnLst/>
            <a:rect l="l" t="t" r="r" b="b"/>
            <a:pathLst>
              <a:path w="2442977" h="2403001">
                <a:moveTo>
                  <a:pt x="0" y="0"/>
                </a:moveTo>
                <a:lnTo>
                  <a:pt x="2442977" y="0"/>
                </a:lnTo>
                <a:lnTo>
                  <a:pt x="2442977" y="2403001"/>
                </a:lnTo>
                <a:lnTo>
                  <a:pt x="0" y="2403001"/>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4751090"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alphaModFix amt="38000"/>
            </a:blip>
            <a:stretch>
              <a:fillRect/>
            </a:stretch>
          </a:blipFill>
        </p:spPr>
        <p:txBody>
          <a:bodyPr/>
          <a:lstStyle/>
          <a:p>
            <a:endParaRPr lang="en-US"/>
          </a:p>
        </p:txBody>
      </p:sp>
      <p:sp>
        <p:nvSpPr>
          <p:cNvPr id="8" name="Freeform 8"/>
          <p:cNvSpPr/>
          <p:nvPr/>
        </p:nvSpPr>
        <p:spPr>
          <a:xfrm>
            <a:off x="10862077" y="2432530"/>
            <a:ext cx="7425923" cy="6699925"/>
          </a:xfrm>
          <a:custGeom>
            <a:avLst/>
            <a:gdLst/>
            <a:ahLst/>
            <a:cxnLst/>
            <a:rect l="l" t="t" r="r" b="b"/>
            <a:pathLst>
              <a:path w="7425923" h="6699925">
                <a:moveTo>
                  <a:pt x="0" y="0"/>
                </a:moveTo>
                <a:lnTo>
                  <a:pt x="7425923" y="0"/>
                </a:lnTo>
                <a:lnTo>
                  <a:pt x="7425923" y="6699925"/>
                </a:lnTo>
                <a:lnTo>
                  <a:pt x="0" y="6699925"/>
                </a:lnTo>
                <a:lnTo>
                  <a:pt x="0" y="0"/>
                </a:lnTo>
                <a:close/>
              </a:path>
            </a:pathLst>
          </a:custGeom>
          <a:blipFill>
            <a:blip r:embed="rId5"/>
            <a:stretch>
              <a:fillRect/>
            </a:stretch>
          </a:blipFill>
        </p:spPr>
        <p:txBody>
          <a:bodyPr/>
          <a:lstStyle/>
          <a:p>
            <a:endParaRPr lang="en-US"/>
          </a:p>
        </p:txBody>
      </p:sp>
      <p:sp>
        <p:nvSpPr>
          <p:cNvPr id="9" name="AutoShape 9"/>
          <p:cNvSpPr/>
          <p:nvPr/>
        </p:nvSpPr>
        <p:spPr>
          <a:xfrm flipV="1">
            <a:off x="-102996" y="1837099"/>
            <a:ext cx="10965073" cy="0"/>
          </a:xfrm>
          <a:prstGeom prst="line">
            <a:avLst/>
          </a:prstGeom>
          <a:ln w="104775" cap="flat">
            <a:solidFill>
              <a:srgbClr val="000000"/>
            </a:solidFill>
            <a:prstDash val="solid"/>
            <a:headEnd type="none" w="sm" len="sm"/>
            <a:tailEnd type="none" w="sm" len="sm"/>
          </a:ln>
        </p:spPr>
        <p:txBody>
          <a:bodyPr/>
          <a:lstStyle/>
          <a:p>
            <a:endParaRPr lang="en-US"/>
          </a:p>
        </p:txBody>
      </p:sp>
      <p:sp>
        <p:nvSpPr>
          <p:cNvPr id="10" name="Freeform 10"/>
          <p:cNvSpPr/>
          <p:nvPr/>
        </p:nvSpPr>
        <p:spPr>
          <a:xfrm>
            <a:off x="14630400" y="9258300"/>
            <a:ext cx="7315200" cy="2049636"/>
          </a:xfrm>
          <a:custGeom>
            <a:avLst/>
            <a:gdLst/>
            <a:ahLst/>
            <a:cxnLst/>
            <a:rect l="l" t="t" r="r" b="b"/>
            <a:pathLst>
              <a:path w="7315200" h="2049636">
                <a:moveTo>
                  <a:pt x="0" y="0"/>
                </a:moveTo>
                <a:lnTo>
                  <a:pt x="7315200" y="0"/>
                </a:lnTo>
                <a:lnTo>
                  <a:pt x="7315200" y="2049636"/>
                </a:lnTo>
                <a:lnTo>
                  <a:pt x="0" y="20496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2632477" y="2060937"/>
            <a:ext cx="9246999" cy="9246999"/>
          </a:xfrm>
          <a:custGeom>
            <a:avLst/>
            <a:gdLst/>
            <a:ahLst/>
            <a:cxnLst/>
            <a:rect l="l" t="t" r="r" b="b"/>
            <a:pathLst>
              <a:path w="9246999" h="9246999">
                <a:moveTo>
                  <a:pt x="0" y="0"/>
                </a:moveTo>
                <a:lnTo>
                  <a:pt x="9246999" y="0"/>
                </a:lnTo>
                <a:lnTo>
                  <a:pt x="9246999" y="9246999"/>
                </a:lnTo>
                <a:lnTo>
                  <a:pt x="0" y="9246999"/>
                </a:lnTo>
                <a:lnTo>
                  <a:pt x="0" y="0"/>
                </a:lnTo>
                <a:close/>
              </a:path>
            </a:pathLst>
          </a:custGeom>
          <a:blipFill>
            <a:blip r:embed="rId8"/>
            <a:stretch>
              <a:fillRect/>
            </a:stretch>
          </a:blipFill>
        </p:spPr>
        <p:txBody>
          <a:bodyPr/>
          <a:lstStyle/>
          <a:p>
            <a:endParaRPr lang="en-US"/>
          </a:p>
        </p:txBody>
      </p:sp>
      <p:sp>
        <p:nvSpPr>
          <p:cNvPr id="12" name="TextBox 12"/>
          <p:cNvSpPr txBox="1"/>
          <p:nvPr/>
        </p:nvSpPr>
        <p:spPr>
          <a:xfrm>
            <a:off x="7853931" y="3508998"/>
            <a:ext cx="2580138" cy="389220"/>
          </a:xfrm>
          <a:prstGeom prst="rect">
            <a:avLst/>
          </a:prstGeom>
        </p:spPr>
        <p:txBody>
          <a:bodyPr lIns="0" tIns="0" rIns="0" bIns="0" rtlCol="0" anchor="t">
            <a:spAutoFit/>
          </a:bodyPr>
          <a:lstStyle/>
          <a:p>
            <a:pPr algn="ctr">
              <a:lnSpc>
                <a:spcPts val="3220"/>
              </a:lnSpc>
            </a:pPr>
            <a:r>
              <a:rPr lang="en-US" sz="2300" b="1">
                <a:solidFill>
                  <a:srgbClr val="FFFFFF"/>
                </a:solidFill>
                <a:latin typeface="Aileron Heavy"/>
                <a:ea typeface="Aileron Heavy"/>
                <a:cs typeface="Aileron Heavy"/>
                <a:sym typeface="Aileron Heavy"/>
              </a:rPr>
              <a:t>Sea Level Rise</a:t>
            </a:r>
          </a:p>
        </p:txBody>
      </p:sp>
      <p:sp>
        <p:nvSpPr>
          <p:cNvPr id="13" name="TextBox 13"/>
          <p:cNvSpPr txBox="1"/>
          <p:nvPr/>
        </p:nvSpPr>
        <p:spPr>
          <a:xfrm>
            <a:off x="202229" y="1975131"/>
            <a:ext cx="11056776" cy="8216264"/>
          </a:xfrm>
          <a:prstGeom prst="rect">
            <a:avLst/>
          </a:prstGeom>
        </p:spPr>
        <p:txBody>
          <a:bodyPr lIns="0" tIns="0" rIns="0" bIns="0" rtlCol="0" anchor="t">
            <a:spAutoFit/>
          </a:bodyPr>
          <a:lstStyle/>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Chỉ nạp trang khi cần dùng, không cần nạp hết từ đầu.</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Giảm I/O không cần thiết → tiết kiệm tài nguyên.</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Tiết kiệm bộ nhớ hơn vì chỉ nạp một phần.</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Phản hồi nhanh hơn, chương trình chạy sớm hơn.</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Hỗ trợ nhiều tiến trình/người dùng cùng lúc.</a:t>
            </a:r>
          </a:p>
          <a:p>
            <a:pPr marL="842016" lvl="1" indent="-421008" algn="l">
              <a:lnSpc>
                <a:spcPts val="5460"/>
              </a:lnSpc>
              <a:buFont typeface="Arial"/>
              <a:buChar char="•"/>
            </a:pPr>
            <a:r>
              <a:rPr lang="en-US" sz="3900" b="1">
                <a:solidFill>
                  <a:srgbClr val="000000"/>
                </a:solidFill>
                <a:latin typeface="Aileron Heavy"/>
                <a:ea typeface="Aileron Heavy"/>
                <a:cs typeface="Aileron Heavy"/>
                <a:sym typeface="Aileron Heavy"/>
              </a:rPr>
              <a:t>Giống phân trang kết hợp hoán đổi bộ nhớ (swap in/out).</a:t>
            </a:r>
          </a:p>
          <a:p>
            <a:pPr algn="l">
              <a:lnSpc>
                <a:spcPts val="5460"/>
              </a:lnSpc>
            </a:pPr>
            <a:endParaRPr lang="en-US" sz="3900" b="1">
              <a:solidFill>
                <a:srgbClr val="000000"/>
              </a:solidFill>
              <a:latin typeface="Aileron Heavy"/>
              <a:ea typeface="Aileron Heavy"/>
              <a:cs typeface="Aileron Heavy"/>
              <a:sym typeface="Aileron Heavy"/>
            </a:endParaRPr>
          </a:p>
        </p:txBody>
      </p:sp>
      <p:sp>
        <p:nvSpPr>
          <p:cNvPr id="14" name="TextBox 14"/>
          <p:cNvSpPr txBox="1"/>
          <p:nvPr/>
        </p:nvSpPr>
        <p:spPr>
          <a:xfrm>
            <a:off x="-102996" y="579055"/>
            <a:ext cx="18288000" cy="1034288"/>
          </a:xfrm>
          <a:prstGeom prst="rect">
            <a:avLst/>
          </a:prstGeom>
        </p:spPr>
        <p:txBody>
          <a:bodyPr lIns="0" tIns="0" rIns="0" bIns="0" rtlCol="0" anchor="t">
            <a:spAutoFit/>
          </a:bodyPr>
          <a:lstStyle/>
          <a:p>
            <a:pPr marL="0" lvl="0" indent="0" algn="ctr">
              <a:lnSpc>
                <a:spcPts val="7365"/>
              </a:lnSpc>
              <a:spcBef>
                <a:spcPct val="0"/>
              </a:spcBef>
            </a:pPr>
            <a:r>
              <a:rPr lang="en-US" sz="5799" b="1">
                <a:solidFill>
                  <a:srgbClr val="0E2F5F"/>
                </a:solidFill>
                <a:latin typeface="Akzidenz-Grotesk Heavy"/>
                <a:ea typeface="Akzidenz-Grotesk Heavy"/>
                <a:cs typeface="Akzidenz-Grotesk Heavy"/>
                <a:sym typeface="Akzidenz-Grotesk Heavy"/>
              </a:rPr>
              <a:t>II. Phân trang theo yêu cầu - DEMAND PAGING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4112</Words>
  <Application>Microsoft Office PowerPoint</Application>
  <PresentationFormat>Custom</PresentationFormat>
  <Paragraphs>344</Paragraphs>
  <Slides>38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Calibri</vt:lpstr>
      <vt:lpstr>Akzidenz-Grotesk Heavy</vt:lpstr>
      <vt:lpstr>DM Sans Bold</vt:lpstr>
      <vt:lpstr>Arimo</vt:lpstr>
      <vt:lpstr>Aileron</vt:lpstr>
      <vt:lpstr>Aileron Bold Italics</vt:lpstr>
      <vt:lpstr>Arial</vt:lpstr>
      <vt:lpstr>Barlow Condensed Heavy</vt:lpstr>
      <vt:lpstr>Akzidenz-Grotesk Bold</vt:lpstr>
      <vt:lpstr>Aileron Ultra-Bold</vt:lpstr>
      <vt:lpstr>Aileron Bold</vt:lpstr>
      <vt:lpstr>Canva Sans</vt:lpstr>
      <vt:lpstr>DM Sans</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The Future Of The Arctic Presentation</dc:title>
  <dc:creator>MY HANH</dc:creator>
  <cp:lastModifiedBy>Hạnh Nông Thị Mỹ</cp:lastModifiedBy>
  <cp:revision>3</cp:revision>
  <dcterms:created xsi:type="dcterms:W3CDTF">2006-08-16T00:00:00Z</dcterms:created>
  <dcterms:modified xsi:type="dcterms:W3CDTF">2025-05-16T05:37:04Z</dcterms:modified>
  <dc:identifier>DAGi_hjb2d8</dc:identifier>
</cp:coreProperties>
</file>